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6" r:id="rId9"/>
    <p:sldId id="265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8" r:id="rId19"/>
    <p:sldId id="289" r:id="rId20"/>
    <p:sldId id="290" r:id="rId21"/>
    <p:sldId id="275" r:id="rId22"/>
    <p:sldId id="274" r:id="rId23"/>
    <p:sldId id="277" r:id="rId24"/>
    <p:sldId id="278" r:id="rId25"/>
    <p:sldId id="281" r:id="rId26"/>
    <p:sldId id="282" r:id="rId27"/>
    <p:sldId id="283" r:id="rId28"/>
    <p:sldId id="285" r:id="rId29"/>
    <p:sldId id="284" r:id="rId30"/>
    <p:sldId id="286" r:id="rId31"/>
    <p:sldId id="287" r:id="rId32"/>
    <p:sldId id="293" r:id="rId33"/>
    <p:sldId id="294" r:id="rId34"/>
    <p:sldId id="295" r:id="rId35"/>
    <p:sldId id="296" r:id="rId36"/>
    <p:sldId id="297" r:id="rId37"/>
    <p:sldId id="298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864"/>
  </p:normalViewPr>
  <p:slideViewPr>
    <p:cSldViewPr snapToGrid="0">
      <p:cViewPr varScale="1">
        <p:scale>
          <a:sx n="63" d="100"/>
          <a:sy n="63" d="100"/>
        </p:scale>
        <p:origin x="6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42B75-A306-224A-8E79-4260FAFFD95B}" type="datetimeFigureOut">
              <a:rPr kumimoji="1" lang="zh-CN" altLang="en-US" smtClean="0"/>
              <a:t>2024/7/9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10E53-A29C-8044-AD4C-F558F4DE23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714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10E53-A29C-8044-AD4C-F558F4DE2303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8020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10E53-A29C-8044-AD4C-F558F4DE2303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53115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10E53-A29C-8044-AD4C-F558F4DE2303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2666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10E53-A29C-8044-AD4C-F558F4DE2303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4502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10E53-A29C-8044-AD4C-F558F4DE2303}" type="slidenum">
              <a:rPr kumimoji="1" lang="zh-CN" altLang="en-US" smtClean="0"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58904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10E53-A29C-8044-AD4C-F558F4DE2303}" type="slidenum">
              <a:rPr kumimoji="1" lang="zh-CN" altLang="en-US" smtClean="0"/>
              <a:t>34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6595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10E53-A29C-8044-AD4C-F558F4DE2303}" type="slidenum">
              <a:rPr kumimoji="1" lang="zh-CN" altLang="en-US" smtClean="0"/>
              <a:t>35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4798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10E53-A29C-8044-AD4C-F558F4DE2303}" type="slidenum">
              <a:rPr kumimoji="1" lang="zh-CN" altLang="en-US" smtClean="0"/>
              <a:t>36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1385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10E53-A29C-8044-AD4C-F558F4DE2303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478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10E53-A29C-8044-AD4C-F558F4DE2303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3925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10E53-A29C-8044-AD4C-F558F4DE2303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9924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10E53-A29C-8044-AD4C-F558F4DE2303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5223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10E53-A29C-8044-AD4C-F558F4DE2303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7800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10E53-A29C-8044-AD4C-F558F4DE2303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2087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10E53-A29C-8044-AD4C-F558F4DE2303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18222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10E53-A29C-8044-AD4C-F558F4DE2303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445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479873-90FE-13A7-21E8-E3C44530A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9513463-4988-0D22-84FC-839478162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6F9D21-861A-BA47-BE01-E73B10F92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9B11-87A6-F141-AA69-002E89A3A1B2}" type="datetimeFigureOut">
              <a:rPr kumimoji="1" lang="zh-CN" altLang="en-US" smtClean="0"/>
              <a:t>2024/7/9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8D95BE-3DD0-6EED-09FF-47AD5893C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69FFED-F11F-325A-31F3-5A90DE5F7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C451-CB4B-CF43-ABFB-A1CB9B7EC2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446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BA6259-79D6-E3D0-8E1F-AF53AB00D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5C93DDF-5C38-F50B-9DCB-560452101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294338-005B-F0C3-F514-57EDE8E9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9B11-87A6-F141-AA69-002E89A3A1B2}" type="datetimeFigureOut">
              <a:rPr kumimoji="1" lang="zh-CN" altLang="en-US" smtClean="0"/>
              <a:t>2024/7/9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6E6863-B731-E831-D345-8629530B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E4D3F2-9DD9-6E24-605A-60A069579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C451-CB4B-CF43-ABFB-A1CB9B7EC2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869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A723AA5-BFFB-41A3-AEF9-DDD010610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B8BFBA-A0C2-324F-926B-0B794721C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1E376E-C570-341B-9A3B-C8B911A54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9B11-87A6-F141-AA69-002E89A3A1B2}" type="datetimeFigureOut">
              <a:rPr kumimoji="1" lang="zh-CN" altLang="en-US" smtClean="0"/>
              <a:t>2024/7/9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560890-C9A6-CDF0-2968-149FF1DE5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305594-83D2-7C7D-3BC3-91CFD184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C451-CB4B-CF43-ABFB-A1CB9B7EC2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0343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E096AF-7177-5298-A212-4D95DF10F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AA7EE1-EE1C-AF93-B3B2-EF613530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E14E81-EA64-5467-3A2F-DEFA390AE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9B11-87A6-F141-AA69-002E89A3A1B2}" type="datetimeFigureOut">
              <a:rPr kumimoji="1" lang="zh-CN" altLang="en-US" smtClean="0"/>
              <a:t>2024/7/9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7225CA-556A-FF25-A77D-99C79768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EF42F6-A636-8B1F-22A2-750AA0940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C451-CB4B-CF43-ABFB-A1CB9B7EC2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124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BAB591-6EA1-DC1C-DCF3-0DBF3CE5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BDEC8E-B3CB-0BC7-D6D2-41E4535FE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D9CABC-F3E7-D483-AC93-F56F83866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9B11-87A6-F141-AA69-002E89A3A1B2}" type="datetimeFigureOut">
              <a:rPr kumimoji="1" lang="zh-CN" altLang="en-US" smtClean="0"/>
              <a:t>2024/7/9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892164-6499-6F09-26CF-F9DBE425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E4B054-C0B6-A55A-6967-D7888FC8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C451-CB4B-CF43-ABFB-A1CB9B7EC2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068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79D262-62B5-71C4-1FE1-244047FF3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0C20A-F348-D444-AF7E-A75B4DEB0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FE8275-0EA1-6C6E-73E7-FE3AE8456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DB4286B-6045-18C5-C930-6C81B5B5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9B11-87A6-F141-AA69-002E89A3A1B2}" type="datetimeFigureOut">
              <a:rPr kumimoji="1" lang="zh-CN" altLang="en-US" smtClean="0"/>
              <a:t>2024/7/9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F7A555-1722-8041-D61E-2520E10C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FE2C24-3A4E-AF1D-FA19-8B2C07C5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C451-CB4B-CF43-ABFB-A1CB9B7EC2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179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6CCC95-5B82-CF15-E499-0EB64F39A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819C6C-5DFD-3DBF-1005-FCEBEF71E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656E3B-0689-A0FE-F058-F1908D385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3713037-7319-F3BD-B92A-3A1F736D29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45FF32-50A1-9458-5E76-97DB20C607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8472DD1-14AB-1E02-615F-800810595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9B11-87A6-F141-AA69-002E89A3A1B2}" type="datetimeFigureOut">
              <a:rPr kumimoji="1" lang="zh-CN" altLang="en-US" smtClean="0"/>
              <a:t>2024/7/9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59E71D6-FFA8-4AC3-CC3A-0F024024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A3FC0D7-1B92-A47F-8B9C-857B7C46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C451-CB4B-CF43-ABFB-A1CB9B7EC2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4711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B89072-B9B2-C471-B6C9-94CDE2C77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EB6726-F10F-6722-1F98-07BFA9CC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9B11-87A6-F141-AA69-002E89A3A1B2}" type="datetimeFigureOut">
              <a:rPr kumimoji="1" lang="zh-CN" altLang="en-US" smtClean="0"/>
              <a:t>2024/7/9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961EE5A-12CA-1230-D063-3944C6055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ADDACA-A32C-991C-1A0E-DDA3AC31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C451-CB4B-CF43-ABFB-A1CB9B7EC2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5005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7F8BB9-F1AA-BE6B-6398-524B3F946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9B11-87A6-F141-AA69-002E89A3A1B2}" type="datetimeFigureOut">
              <a:rPr kumimoji="1" lang="zh-CN" altLang="en-US" smtClean="0"/>
              <a:t>2024/7/9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8EB5C5B-D029-C76E-7C1A-EB4252AE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B4C35-2AC2-6F5E-B618-F669C3D1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C451-CB4B-CF43-ABFB-A1CB9B7EC2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213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EF365-ABB7-8D8B-8827-9464B6E4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502CA6-C9EA-8253-7F48-EDE3A00A8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FF30AA5-2ECD-D40E-C042-152906FA6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AFAA90-D791-D4C5-F0B4-CBD099591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9B11-87A6-F141-AA69-002E89A3A1B2}" type="datetimeFigureOut">
              <a:rPr kumimoji="1" lang="zh-CN" altLang="en-US" smtClean="0"/>
              <a:t>2024/7/9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6F7147F-622C-983D-36D2-F6D780978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42EE40-F276-948A-7022-17493E0D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C451-CB4B-CF43-ABFB-A1CB9B7EC2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378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FAEAF4-7070-6093-DC88-7755E9A58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B8842B9-4479-DA3F-19E3-D2F24D7C7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97EB2E-E23A-7C22-126C-03E4472CB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2DC2DC-CF17-E1C4-9601-52BF5FACE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9B11-87A6-F141-AA69-002E89A3A1B2}" type="datetimeFigureOut">
              <a:rPr kumimoji="1" lang="zh-CN" altLang="en-US" smtClean="0"/>
              <a:t>2024/7/9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EC37A7-D7CA-15DA-440E-BB457093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058A70-B76C-5DA6-E363-B70396D8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C451-CB4B-CF43-ABFB-A1CB9B7EC2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727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204CB5B-8A01-7F5F-0833-59FE68072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491F01-6786-70F6-BA12-D17A4FC85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F04F7A-DF9F-BE86-492E-1BFA094BD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189B11-87A6-F141-AA69-002E89A3A1B2}" type="datetimeFigureOut">
              <a:rPr kumimoji="1" lang="zh-CN" altLang="en-US" smtClean="0"/>
              <a:t>2024/7/9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8A17E-AB74-B3DF-D66E-06FE8D773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93123F-B845-E806-17ED-12E1B87D9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D0C451-CB4B-CF43-ABFB-A1CB9B7EC2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5266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43E8C8-57AD-371D-CE85-7379557C8C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200" dirty="0">
                <a:effectLst/>
                <a:latin typeface="Helvetica" pitchFamily="2" charset="0"/>
              </a:rPr>
              <a:t>Path-Reporting Distance Oracles with</a:t>
            </a:r>
            <a:r>
              <a:rPr lang="en-US" altLang="zh-CN" sz="4200" dirty="0">
                <a:latin typeface="Helvetica" pitchFamily="2" charset="0"/>
              </a:rPr>
              <a:t> </a:t>
            </a:r>
            <a:r>
              <a:rPr lang="en-US" altLang="zh-CN" sz="4200" dirty="0">
                <a:effectLst/>
                <a:latin typeface="Helvetica" pitchFamily="2" charset="0"/>
              </a:rPr>
              <a:t>Logarithmic Stretch and Linear Size</a:t>
            </a:r>
            <a:endParaRPr kumimoji="1" lang="zh-CN" altLang="en-US" sz="42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08B786-1A79-0402-D6E9-066C1B4044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kumimoji="1" lang="en-US" altLang="zh-CN" sz="2800" dirty="0"/>
          </a:p>
          <a:p>
            <a:r>
              <a:rPr kumimoji="1" lang="en-US" altLang="zh-CN" sz="2800" dirty="0"/>
              <a:t>Shiri </a:t>
            </a:r>
            <a:r>
              <a:rPr kumimoji="1" lang="en-US" altLang="zh-CN" sz="2800" dirty="0" err="1"/>
              <a:t>Chechik</a:t>
            </a:r>
            <a:r>
              <a:rPr kumimoji="1" lang="en-US" altLang="zh-CN" sz="2800" dirty="0"/>
              <a:t>         </a:t>
            </a:r>
            <a:r>
              <a:rPr kumimoji="1" lang="en-US" altLang="zh-CN" sz="2800" dirty="0" err="1"/>
              <a:t>Tianyi</a:t>
            </a:r>
            <a:r>
              <a:rPr kumimoji="1" lang="en-US" altLang="zh-CN" sz="2800" dirty="0"/>
              <a:t> Zhang</a:t>
            </a:r>
          </a:p>
          <a:p>
            <a:r>
              <a:rPr kumimoji="1" lang="en-US" altLang="zh-CN" sz="2800" dirty="0"/>
              <a:t>Tel Aviv University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937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368DA0-3287-A262-079F-F32306BF5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049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/>
              <a:t>History of Path-Reporting Distance Oracles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25D22088-A757-865E-04AD-AD662899EC2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74271390"/>
                  </p:ext>
                </p:extLst>
              </p:nvPr>
            </p:nvGraphicFramePr>
            <p:xfrm>
              <a:off x="838200" y="1460501"/>
              <a:ext cx="10515600" cy="5155629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2103120">
                      <a:extLst>
                        <a:ext uri="{9D8B030D-6E8A-4147-A177-3AD203B41FA5}">
                          <a16:colId xmlns:a16="http://schemas.microsoft.com/office/drawing/2014/main" val="912488936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2847590480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3594843100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1764250804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1600304801"/>
                        </a:ext>
                      </a:extLst>
                    </a:gridCol>
                  </a:tblGrid>
                  <a:tr h="301723">
                    <a:tc>
                      <a:txBody>
                        <a:bodyPr/>
                        <a:lstStyle/>
                        <a:p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altLang="zh-CN" sz="1600" dirty="0"/>
                            <a:t>stretch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space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query time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path-report?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89603300"/>
                      </a:ext>
                    </a:extLst>
                  </a:tr>
                  <a:tr h="5211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err="1"/>
                            <a:t>Thorup</a:t>
                          </a:r>
                          <a:r>
                            <a:rPr lang="en-US" altLang="zh-CN" sz="1500" dirty="0"/>
                            <a:t>-Zwick, 2001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en-US" altLang="zh-CN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15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5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5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500" b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500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b="1" dirty="0">
                              <a:solidFill>
                                <a:srgbClr val="00B050"/>
                              </a:solidFill>
                            </a:rPr>
                            <a:t>yes</a:t>
                          </a:r>
                          <a:endParaRPr lang="zh-CN" altLang="en-US" sz="15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45274978"/>
                      </a:ext>
                    </a:extLst>
                  </a:tr>
                  <a:tr h="5211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/>
                            <a:t>Mendel-</a:t>
                          </a:r>
                          <a:r>
                            <a:rPr lang="en-US" altLang="zh-CN" sz="1500" dirty="0" err="1"/>
                            <a:t>Naor</a:t>
                          </a:r>
                          <a:r>
                            <a:rPr lang="en-US" altLang="zh-CN" sz="1500" dirty="0"/>
                            <a:t>, 2006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128</m:t>
                                </m:r>
                                <m: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5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5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b="1" dirty="0">
                              <a:solidFill>
                                <a:srgbClr val="00B0F0"/>
                              </a:solidFill>
                            </a:rPr>
                            <a:t>no</a:t>
                          </a:r>
                          <a:endParaRPr lang="zh-CN" altLang="en-US" sz="1500" b="1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5971564"/>
                      </a:ext>
                    </a:extLst>
                  </a:tr>
                  <a:tr h="5211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/>
                            <a:t>Wulff-Nilsen, 2012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sz="15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en-US" altLang="zh-CN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15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5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5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500" b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500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5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func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b="1" dirty="0">
                              <a:solidFill>
                                <a:srgbClr val="00B050"/>
                              </a:solidFill>
                            </a:rPr>
                            <a:t>yes</a:t>
                          </a:r>
                          <a:endParaRPr lang="zh-CN" altLang="en-US" sz="15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5428423"/>
                      </a:ext>
                    </a:extLst>
                  </a:tr>
                  <a:tr h="5211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err="1"/>
                            <a:t>Chechik</a:t>
                          </a:r>
                          <a:r>
                            <a:rPr lang="en-US" altLang="zh-CN" sz="1500" dirty="0"/>
                            <a:t>, 2014 &amp; 2015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𝟐𝐤</m:t>
                                </m:r>
                                <m:r>
                                  <a:rPr lang="en-US" altLang="zh-CN" sz="1500" b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500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𝐎</m:t>
                                </m:r>
                                <m:r>
                                  <a:rPr lang="en-US" altLang="zh-CN" sz="1500" b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5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e>
                                  <m:sup>
                                    <m:r>
                                      <a:rPr lang="en-US" altLang="zh-CN" sz="15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1500" b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5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1500" b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5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𝐤</m:t>
                                    </m:r>
                                  </m:sup>
                                </m:sSup>
                                <m:r>
                                  <a:rPr lang="en-US" altLang="zh-CN" sz="1500" b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𝐎</m:t>
                                </m:r>
                                <m:r>
                                  <a:rPr lang="en-US" altLang="zh-CN" sz="1500" b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500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1500" b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b="1" dirty="0">
                              <a:solidFill>
                                <a:srgbClr val="00B0F0"/>
                              </a:solidFill>
                            </a:rPr>
                            <a:t>no</a:t>
                          </a:r>
                          <a:endParaRPr lang="zh-CN" altLang="en-US" sz="1500" b="1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93103922"/>
                      </a:ext>
                    </a:extLst>
                  </a:tr>
                  <a:tr h="5211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/>
                            <a:t>Elkin-Pettie, 2015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sz="15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5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zh-CN" sz="1500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altLang="zh-CN" sz="15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5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US" altLang="zh-CN" sz="15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5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5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altLang="zh-CN" sz="15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altLang="zh-CN" sz="15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15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15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r>
                                  <a:rPr lang="en-US" altLang="zh-CN" sz="15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5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altLang="zh-CN" sz="15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r>
                                  <a:rPr lang="en-US" altLang="zh-CN" sz="1500" b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5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altLang="zh-CN" sz="15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1500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5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1500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5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p>
                                </m:sSup>
                                <m:r>
                                  <a:rPr lang="en-US" altLang="zh-CN" sz="1500" b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b="1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sup>
                                </m:sSup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b="1" dirty="0">
                              <a:solidFill>
                                <a:srgbClr val="00B050"/>
                              </a:solidFill>
                            </a:rPr>
                            <a:t>yes</a:t>
                          </a:r>
                          <a:endParaRPr lang="zh-CN" altLang="en-US" sz="15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71671192"/>
                      </a:ext>
                    </a:extLst>
                  </a:tr>
                  <a:tr h="5211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/>
                            <a:t>Elkin-</a:t>
                          </a:r>
                          <a:r>
                            <a:rPr lang="en-US" altLang="zh-CN" sz="1500" dirty="0" err="1"/>
                            <a:t>Shabat</a:t>
                          </a:r>
                          <a:r>
                            <a:rPr lang="en-US" altLang="zh-CN" sz="1500" dirty="0"/>
                            <a:t>, 2023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5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altLang="zh-CN" sz="15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5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15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altLang="zh-CN" sz="15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15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15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𝐎</m:t>
                                </m:r>
                                <m:r>
                                  <a:rPr lang="en-US" altLang="zh-CN" sz="15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5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altLang="zh-CN" sz="15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5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5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5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altLang="zh-CN" sz="15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5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5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altLang="zh-CN" sz="15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5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b="1" dirty="0">
                              <a:solidFill>
                                <a:srgbClr val="00B050"/>
                              </a:solidFill>
                            </a:rPr>
                            <a:t>yes</a:t>
                          </a:r>
                          <a:endParaRPr lang="zh-CN" altLang="en-US" sz="15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72435461"/>
                      </a:ext>
                    </a:extLst>
                  </a:tr>
                  <a:tr h="52115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dirty="0"/>
                            <a:t>Elkin-</a:t>
                          </a:r>
                          <a:r>
                            <a:rPr lang="en-US" altLang="zh-CN" sz="1500" dirty="0" err="1"/>
                            <a:t>Shabat</a:t>
                          </a:r>
                          <a:r>
                            <a:rPr lang="en-US" altLang="zh-CN" sz="1500" dirty="0"/>
                            <a:t>, 2023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500" b="0" i="0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  <m:r>
                                      <a:rPr lang="en-US" altLang="zh-CN" sz="1500" b="0" i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5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15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15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15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𝐎</m:t>
                                </m:r>
                                <m:r>
                                  <a:rPr lang="en-US" altLang="zh-CN" sz="15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5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altLang="zh-CN" sz="15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5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5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altLang="zh-CN" sz="15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5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altLang="zh-CN" sz="15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5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altLang="zh-CN" sz="15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1" dirty="0">
                              <a:solidFill>
                                <a:srgbClr val="00B050"/>
                              </a:solidFill>
                            </a:rPr>
                            <a:t>yes</a:t>
                          </a:r>
                          <a:endParaRPr lang="zh-CN" altLang="en-US" sz="15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83410439"/>
                      </a:ext>
                    </a:extLst>
                  </a:tr>
                  <a:tr h="52115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dirty="0"/>
                            <a:t>Elkin-</a:t>
                          </a:r>
                          <a:r>
                            <a:rPr lang="en-US" altLang="zh-CN" sz="1500" dirty="0" err="1"/>
                            <a:t>Shabat</a:t>
                          </a:r>
                          <a:r>
                            <a:rPr lang="en-US" altLang="zh-CN" sz="1500" dirty="0"/>
                            <a:t>, 2023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5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5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func>
                                  <m:funcPr>
                                    <m:ctrlPr>
                                      <a:rPr lang="en-US" altLang="zh-CN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5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15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func>
                                <m:r>
                                  <a:rPr lang="en-US" altLang="zh-CN" sz="15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5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5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altLang="zh-CN" sz="15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5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altLang="zh-CN" sz="15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1" dirty="0">
                              <a:solidFill>
                                <a:srgbClr val="00B050"/>
                              </a:solidFill>
                            </a:rPr>
                            <a:t>yes</a:t>
                          </a:r>
                          <a:endParaRPr lang="zh-CN" altLang="en-US" sz="15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0582304"/>
                      </a:ext>
                    </a:extLst>
                  </a:tr>
                  <a:tr h="4083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b="1" dirty="0">
                              <a:solidFill>
                                <a:srgbClr val="FF0000"/>
                              </a:solidFill>
                            </a:rPr>
                            <a:t>New</a:t>
                          </a:r>
                          <a:endParaRPr lang="zh-CN" altLang="en-US" sz="15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15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15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𝐎</m:t>
                                </m:r>
                                <m:r>
                                  <a:rPr lang="en-US" altLang="zh-CN" sz="15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5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altLang="zh-CN" sz="15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r>
                                  <a:rPr lang="en-US" altLang="zh-CN" sz="1500" b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5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altLang="zh-CN" sz="15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1500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altLang="zh-CN" sz="15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5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altLang="zh-CN" sz="15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altLang="zh-CN" sz="1500" b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b="1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r>
                                  <a:rPr lang="en-US" altLang="zh-CN" sz="1500" b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500" b="1" i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  <m:r>
                                  <a:rPr lang="en-US" altLang="zh-CN" sz="1500" b="1" i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500" b="1" i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  <m:r>
                                  <a:rPr lang="en-US" altLang="zh-CN" sz="1500" b="1" i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500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altLang="zh-CN" sz="1500" b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b="1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b="1" dirty="0">
                              <a:solidFill>
                                <a:srgbClr val="00B050"/>
                              </a:solidFill>
                            </a:rPr>
                            <a:t>yes</a:t>
                          </a:r>
                          <a:endParaRPr lang="zh-CN" altLang="en-US" sz="15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550412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25D22088-A757-865E-04AD-AD662899EC2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74271390"/>
                  </p:ext>
                </p:extLst>
              </p:nvPr>
            </p:nvGraphicFramePr>
            <p:xfrm>
              <a:off x="838200" y="1460501"/>
              <a:ext cx="10515600" cy="5155629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2103120">
                      <a:extLst>
                        <a:ext uri="{9D8B030D-6E8A-4147-A177-3AD203B41FA5}">
                          <a16:colId xmlns:a16="http://schemas.microsoft.com/office/drawing/2014/main" val="912488936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2847590480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3594843100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1764250804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160030480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altLang="zh-CN" sz="1600" dirty="0"/>
                            <a:t>stretch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space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query time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path-report?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8960330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err="1"/>
                            <a:t>Thorup</a:t>
                          </a:r>
                          <a:r>
                            <a:rPr lang="en-US" altLang="zh-CN" sz="1500" dirty="0"/>
                            <a:t>-Zwick, 2001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290" t="-63333" r="-300870" b="-78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9711" t="-63333" r="-200000" b="-78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580" t="-63333" r="-100580" b="-78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b="1" dirty="0">
                              <a:solidFill>
                                <a:srgbClr val="00B050"/>
                              </a:solidFill>
                            </a:rPr>
                            <a:t>yes</a:t>
                          </a:r>
                          <a:endParaRPr lang="zh-CN" altLang="en-US" sz="15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45274978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/>
                            <a:t>Mendel-</a:t>
                          </a:r>
                          <a:r>
                            <a:rPr lang="en-US" altLang="zh-CN" sz="1500" dirty="0" err="1"/>
                            <a:t>Naor</a:t>
                          </a:r>
                          <a:r>
                            <a:rPr lang="en-US" altLang="zh-CN" sz="1500" dirty="0"/>
                            <a:t>, 2006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290" t="-163333" r="-300870" b="-68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9711" t="-163333" r="-200000" b="-68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580" t="-163333" r="-100580" b="-68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b="1" dirty="0">
                              <a:solidFill>
                                <a:srgbClr val="00B0F0"/>
                              </a:solidFill>
                            </a:rPr>
                            <a:t>no</a:t>
                          </a:r>
                          <a:endParaRPr lang="zh-CN" altLang="en-US" sz="1500" b="1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5971564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/>
                            <a:t>Wulff-Nilsen, 2012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290" t="-263333" r="-300870" b="-58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9711" t="-263333" r="-200000" b="-58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580" t="-263333" r="-100580" b="-58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b="1" dirty="0">
                              <a:solidFill>
                                <a:srgbClr val="00B050"/>
                              </a:solidFill>
                            </a:rPr>
                            <a:t>yes</a:t>
                          </a:r>
                          <a:endParaRPr lang="zh-CN" altLang="en-US" sz="15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5428423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err="1"/>
                            <a:t>Chechik</a:t>
                          </a:r>
                          <a:r>
                            <a:rPr lang="en-US" altLang="zh-CN" sz="1500" dirty="0"/>
                            <a:t>, 2014 &amp; 2015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290" t="-359341" r="-300870" b="-4780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9711" t="-359341" r="-200000" b="-4780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580" t="-359341" r="-100580" b="-4780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b="1" dirty="0">
                              <a:solidFill>
                                <a:srgbClr val="00B0F0"/>
                              </a:solidFill>
                            </a:rPr>
                            <a:t>no</a:t>
                          </a:r>
                          <a:endParaRPr lang="zh-CN" altLang="en-US" sz="1500" b="1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93103922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/>
                            <a:t>Elkin-Pettie, 2015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290" t="-464444" r="-300870" b="-3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9711" t="-464444" r="-200000" b="-3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580" t="-464444" r="-100580" b="-3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b="1" dirty="0">
                              <a:solidFill>
                                <a:srgbClr val="00B050"/>
                              </a:solidFill>
                            </a:rPr>
                            <a:t>yes</a:t>
                          </a:r>
                          <a:endParaRPr lang="zh-CN" altLang="en-US" sz="15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71671192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/>
                            <a:t>Elkin-</a:t>
                          </a:r>
                          <a:r>
                            <a:rPr lang="en-US" altLang="zh-CN" sz="1500" dirty="0" err="1"/>
                            <a:t>Shabat</a:t>
                          </a:r>
                          <a:r>
                            <a:rPr lang="en-US" altLang="zh-CN" sz="1500" dirty="0"/>
                            <a:t>, 2023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290" t="-564444" r="-300870" b="-2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9711" t="-564444" r="-200000" b="-2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580" t="-564444" r="-100580" b="-2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b="1" dirty="0">
                              <a:solidFill>
                                <a:srgbClr val="00B050"/>
                              </a:solidFill>
                            </a:rPr>
                            <a:t>yes</a:t>
                          </a:r>
                          <a:endParaRPr lang="zh-CN" altLang="en-US" sz="15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7243546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dirty="0"/>
                            <a:t>Elkin-</a:t>
                          </a:r>
                          <a:r>
                            <a:rPr lang="en-US" altLang="zh-CN" sz="1500" dirty="0" err="1"/>
                            <a:t>Shabat</a:t>
                          </a:r>
                          <a:r>
                            <a:rPr lang="en-US" altLang="zh-CN" sz="1500" dirty="0"/>
                            <a:t>, 2023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290" t="-664444" r="-300870" b="-1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9711" t="-664444" r="-200000" b="-1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580" t="-664444" r="-100580" b="-1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1" dirty="0">
                              <a:solidFill>
                                <a:srgbClr val="00B050"/>
                              </a:solidFill>
                            </a:rPr>
                            <a:t>yes</a:t>
                          </a:r>
                          <a:endParaRPr lang="zh-CN" altLang="en-US" sz="15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8341043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dirty="0"/>
                            <a:t>Elkin-</a:t>
                          </a:r>
                          <a:r>
                            <a:rPr lang="en-US" altLang="zh-CN" sz="1500" dirty="0" err="1"/>
                            <a:t>Shabat</a:t>
                          </a:r>
                          <a:r>
                            <a:rPr lang="en-US" altLang="zh-CN" sz="1500" dirty="0"/>
                            <a:t>, 2023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290" t="-764444" r="-300870" b="-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9711" t="-764444" r="-200000" b="-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580" t="-764444" r="-100580" b="-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1" dirty="0">
                              <a:solidFill>
                                <a:srgbClr val="00B050"/>
                              </a:solidFill>
                            </a:rPr>
                            <a:t>yes</a:t>
                          </a:r>
                          <a:endParaRPr lang="zh-CN" altLang="en-US" sz="15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0582304"/>
                      </a:ext>
                    </a:extLst>
                  </a:tr>
                  <a:tr h="4312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b="1" dirty="0">
                              <a:solidFill>
                                <a:srgbClr val="FF0000"/>
                              </a:solidFill>
                            </a:rPr>
                            <a:t>New</a:t>
                          </a:r>
                          <a:endParaRPr lang="zh-CN" altLang="en-US" sz="15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290" t="-1095775" r="-300870" b="-5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9711" t="-1095775" r="-200000" b="-5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580" t="-1095775" r="-100580" b="-5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b="1" dirty="0">
                              <a:solidFill>
                                <a:srgbClr val="00B050"/>
                              </a:solidFill>
                            </a:rPr>
                            <a:t>yes</a:t>
                          </a:r>
                          <a:endParaRPr lang="zh-CN" altLang="en-US" sz="15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550412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B2DF206-585F-4EDB-9CC6-087E57546A1E}"/>
                  </a:ext>
                </a:extLst>
              </p:cNvPr>
              <p:cNvSpPr txBox="1"/>
              <p:nvPr/>
            </p:nvSpPr>
            <p:spPr>
              <a:xfrm>
                <a:off x="838200" y="7795260"/>
                <a:ext cx="10515600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1" u="sng" dirty="0"/>
                  <a:t>Question:</a:t>
                </a:r>
                <a:r>
                  <a:rPr kumimoji="1" lang="en-US" altLang="zh-CN" dirty="0"/>
                  <a:t> Can we achieve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kumimoji="1" lang="en-US" altLang="zh-CN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kumimoji="1" lang="en-US" altLang="zh-CN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b="1" dirty="0">
                    <a:solidFill>
                      <a:srgbClr val="00B050"/>
                    </a:solidFill>
                  </a:rPr>
                  <a:t> stretch</a:t>
                </a:r>
                <a:r>
                  <a:rPr kumimoji="1" lang="en-US" altLang="zh-CN" dirty="0"/>
                  <a:t> 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optimal space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kumimoji="1"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kumimoji="1"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 </a:t>
                </a:r>
                <a:r>
                  <a:rPr kumimoji="1" lang="en-US" altLang="zh-CN" b="1" dirty="0"/>
                  <a:t>simultaneously</a:t>
                </a:r>
                <a:r>
                  <a:rPr kumimoji="1" lang="en-US" altLang="zh-CN" dirty="0"/>
                  <a:t> (in </a:t>
                </a:r>
                <a:r>
                  <a:rPr kumimoji="1" lang="en-US" altLang="zh-CN" dirty="0">
                    <a:solidFill>
                      <a:srgbClr val="00B0F0"/>
                    </a:solidFill>
                  </a:rPr>
                  <a:t>log query time</a:t>
                </a:r>
                <a:r>
                  <a:rPr kumimoji="1" lang="en-US" altLang="zh-CN" dirty="0"/>
                  <a:t>)?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B2DF206-585F-4EDB-9CC6-087E57546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795260"/>
                <a:ext cx="10515600" cy="379784"/>
              </a:xfrm>
              <a:prstGeom prst="rect">
                <a:avLst/>
              </a:prstGeom>
              <a:blipFill>
                <a:blip r:embed="rId4"/>
                <a:stretch>
                  <a:fillRect l="-522" t="-4839" b="-98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268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40F481-3B3B-130B-200E-1871B445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Our techniques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D7CFA4-6866-B326-5222-2B10BBEEF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zh-CN" dirty="0"/>
              <a:t>PRDOs using </a:t>
            </a:r>
            <a:r>
              <a:rPr kumimoji="1" lang="en-US" altLang="zh-CN" b="1" dirty="0"/>
              <a:t>exact distance preservers</a:t>
            </a:r>
            <a:r>
              <a:rPr kumimoji="1" lang="en-US" altLang="zh-CN" dirty="0"/>
              <a:t> [Pettie-Elkin, 2015]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PRDOs using </a:t>
            </a:r>
            <a:r>
              <a:rPr kumimoji="1" lang="en-US" altLang="zh-CN" b="1" dirty="0"/>
              <a:t>hop-sets</a:t>
            </a:r>
            <a:r>
              <a:rPr kumimoji="1" lang="en-US" altLang="zh-CN" dirty="0"/>
              <a:t> [Elkin-</a:t>
            </a:r>
            <a:r>
              <a:rPr kumimoji="1" lang="en-US" altLang="zh-CN" dirty="0" err="1"/>
              <a:t>Shabat</a:t>
            </a:r>
            <a:r>
              <a:rPr kumimoji="1" lang="en-US" altLang="zh-CN" dirty="0"/>
              <a:t>, 2023]</a:t>
            </a:r>
            <a:br>
              <a:rPr kumimoji="1" lang="en-US" altLang="zh-CN" dirty="0"/>
            </a:br>
            <a:r>
              <a:rPr kumimoji="1" lang="en-US" altLang="zh-CN" dirty="0"/>
              <a:t>			and </a:t>
            </a:r>
            <a:br>
              <a:rPr kumimoji="1" lang="en-US" altLang="zh-CN" dirty="0"/>
            </a:br>
            <a:r>
              <a:rPr kumimoji="1" lang="en-US" altLang="zh-CN" dirty="0"/>
              <a:t>	</a:t>
            </a:r>
            <a:r>
              <a:rPr kumimoji="1" lang="en-US" altLang="zh-CN" b="1" dirty="0"/>
              <a:t>stretch-friendly partitions</a:t>
            </a:r>
            <a:r>
              <a:rPr kumimoji="1" lang="en-US" altLang="zh-CN" dirty="0"/>
              <a:t> [</a:t>
            </a:r>
            <a:r>
              <a:rPr kumimoji="1" lang="en-US" altLang="zh-CN" dirty="0" err="1"/>
              <a:t>Bezdrighin</a:t>
            </a:r>
            <a:r>
              <a:rPr kumimoji="1" lang="en-US" altLang="zh-CN" dirty="0"/>
              <a:t> et al, 2022]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Our PRDOs using </a:t>
            </a:r>
            <a:r>
              <a:rPr kumimoji="1" lang="en-US" altLang="zh-CN" b="1" dirty="0">
                <a:solidFill>
                  <a:srgbClr val="FF0000"/>
                </a:solidFill>
              </a:rPr>
              <a:t>cluster covers</a:t>
            </a:r>
            <a:r>
              <a:rPr kumimoji="1" lang="en-US" altLang="zh-CN" dirty="0"/>
              <a:t> [</a:t>
            </a:r>
            <a:r>
              <a:rPr kumimoji="1" lang="en-US" altLang="zh-CN" dirty="0" err="1"/>
              <a:t>Chechik</a:t>
            </a:r>
            <a:r>
              <a:rPr kumimoji="1" lang="en-US" altLang="zh-CN" dirty="0"/>
              <a:t>, 2015] </a:t>
            </a:r>
            <a:br>
              <a:rPr kumimoji="1" lang="en-US" altLang="zh-CN" dirty="0"/>
            </a:br>
            <a:r>
              <a:rPr kumimoji="1" lang="en-US" altLang="zh-CN" dirty="0"/>
              <a:t>				and </a:t>
            </a:r>
            <a:br>
              <a:rPr kumimoji="1" lang="en-US" altLang="zh-CN" dirty="0"/>
            </a:br>
            <a:r>
              <a:rPr kumimoji="1" lang="en-US" altLang="zh-CN" dirty="0"/>
              <a:t>	</a:t>
            </a:r>
            <a:r>
              <a:rPr kumimoji="1" lang="en-US" altLang="zh-CN" b="1" dirty="0"/>
              <a:t>stretch-friendly partitions</a:t>
            </a:r>
            <a:r>
              <a:rPr kumimoji="1" lang="en-US" altLang="zh-CN" dirty="0"/>
              <a:t> [</a:t>
            </a:r>
            <a:r>
              <a:rPr kumimoji="1" lang="en-US" altLang="zh-CN" dirty="0" err="1"/>
              <a:t>Bezdrighin</a:t>
            </a:r>
            <a:r>
              <a:rPr kumimoji="1" lang="en-US" altLang="zh-CN" dirty="0"/>
              <a:t> et al, 2022] </a:t>
            </a:r>
            <a:r>
              <a:rPr kumimoji="1" lang="en-US" altLang="zh-CN" dirty="0">
                <a:solidFill>
                  <a:srgbClr val="FF0000"/>
                </a:solidFill>
              </a:rPr>
              <a:t>differently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86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>
            <a:extLst>
              <a:ext uri="{FF2B5EF4-FFF2-40B4-BE49-F238E27FC236}">
                <a16:creationId xmlns:a16="http://schemas.microsoft.com/office/drawing/2014/main" id="{AB1D137F-1392-4A28-DE54-E750541A4CBA}"/>
              </a:ext>
            </a:extLst>
          </p:cNvPr>
          <p:cNvSpPr/>
          <p:nvPr/>
        </p:nvSpPr>
        <p:spPr>
          <a:xfrm>
            <a:off x="6612835" y="5565913"/>
            <a:ext cx="5035826" cy="490330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AE8B5EB-FB92-9284-7DC6-457F8B3C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DOs using Cluster Covers </a:t>
            </a:r>
            <a:r>
              <a:rPr kumimoji="1" lang="en-US" altLang="zh-CN" sz="3200" dirty="0"/>
              <a:t>[</a:t>
            </a:r>
            <a:r>
              <a:rPr kumimoji="1" lang="en-US" altLang="zh-CN" sz="3200" dirty="0" err="1"/>
              <a:t>Chechik</a:t>
            </a:r>
            <a:r>
              <a:rPr kumimoji="1" lang="en-US" altLang="zh-CN" sz="3200" dirty="0"/>
              <a:t>, 2015] </a:t>
            </a:r>
            <a:endParaRPr kumimoji="1"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400" dirty="0"/>
                  <a:t>Hierachy of pivots [TZ, 2001]</a:t>
                </a:r>
                <a:br>
                  <a:rPr kumimoji="1" lang="en-US" altLang="zh-CN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⊆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⊆⋯⊆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⊆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en-US" altLang="zh-CN" sz="2400" dirty="0"/>
              </a:p>
              <a:p>
                <a:pPr marL="514350" indent="-514350">
                  <a:buFont typeface="+mj-lt"/>
                  <a:buAutoNum type="arabicPeriod"/>
                </a:pPr>
                <a:endParaRPr kumimoji="1"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blipFill>
                <a:blip r:embed="rId2"/>
                <a:stretch>
                  <a:fillRect l="-1683" t="-1744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>
            <a:extLst>
              <a:ext uri="{FF2B5EF4-FFF2-40B4-BE49-F238E27FC236}">
                <a16:creationId xmlns:a16="http://schemas.microsoft.com/office/drawing/2014/main" id="{A4EAB52C-62BD-1753-969A-6437232413F6}"/>
              </a:ext>
            </a:extLst>
          </p:cNvPr>
          <p:cNvSpPr/>
          <p:nvPr/>
        </p:nvSpPr>
        <p:spPr>
          <a:xfrm>
            <a:off x="6828610" y="5711852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BDE9D633-63DE-905B-44CF-A654CC1EEF57}"/>
              </a:ext>
            </a:extLst>
          </p:cNvPr>
          <p:cNvSpPr/>
          <p:nvPr/>
        </p:nvSpPr>
        <p:spPr>
          <a:xfrm>
            <a:off x="10011930" y="5711852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29E0100-2C02-EB5F-6723-8B3DE929784C}"/>
              </a:ext>
            </a:extLst>
          </p:cNvPr>
          <p:cNvSpPr/>
          <p:nvPr/>
        </p:nvSpPr>
        <p:spPr>
          <a:xfrm>
            <a:off x="9407377" y="5711852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F9C7195-78F5-4056-2F2D-0A9052628881}"/>
              </a:ext>
            </a:extLst>
          </p:cNvPr>
          <p:cNvSpPr/>
          <p:nvPr/>
        </p:nvSpPr>
        <p:spPr>
          <a:xfrm>
            <a:off x="8767322" y="5711852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1BEBB59-A052-6552-2ED2-35950DACBCC9}"/>
              </a:ext>
            </a:extLst>
          </p:cNvPr>
          <p:cNvSpPr/>
          <p:nvPr/>
        </p:nvSpPr>
        <p:spPr>
          <a:xfrm>
            <a:off x="8119129" y="5711852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C149E9C-161E-173B-1777-CC4459F7B10D}"/>
              </a:ext>
            </a:extLst>
          </p:cNvPr>
          <p:cNvSpPr/>
          <p:nvPr/>
        </p:nvSpPr>
        <p:spPr>
          <a:xfrm>
            <a:off x="11263800" y="5711852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2D488474-DB54-5514-41B4-0F249B1C5AE5}"/>
              </a:ext>
            </a:extLst>
          </p:cNvPr>
          <p:cNvSpPr/>
          <p:nvPr/>
        </p:nvSpPr>
        <p:spPr>
          <a:xfrm>
            <a:off x="7499093" y="5715876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8DEB8A2-CC25-58A1-E70C-77B3D225DC65}"/>
              </a:ext>
            </a:extLst>
          </p:cNvPr>
          <p:cNvSpPr/>
          <p:nvPr/>
        </p:nvSpPr>
        <p:spPr>
          <a:xfrm>
            <a:off x="10616483" y="5711852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C951D3AB-1311-DDCF-62CD-5156D908805F}"/>
              </a:ext>
            </a:extLst>
          </p:cNvPr>
          <p:cNvSpPr/>
          <p:nvPr/>
        </p:nvSpPr>
        <p:spPr>
          <a:xfrm>
            <a:off x="7584625" y="4173201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E87FF4CE-EF5E-67B3-9AE8-B53FB2EB4055}"/>
              </a:ext>
            </a:extLst>
          </p:cNvPr>
          <p:cNvSpPr/>
          <p:nvPr/>
        </p:nvSpPr>
        <p:spPr>
          <a:xfrm>
            <a:off x="10070908" y="4155945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73C4046D-B26A-5A34-C323-503F94BAC70C}"/>
              </a:ext>
            </a:extLst>
          </p:cNvPr>
          <p:cNvSpPr/>
          <p:nvPr/>
        </p:nvSpPr>
        <p:spPr>
          <a:xfrm>
            <a:off x="8186600" y="4173201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06D48BEC-4458-BAFB-3491-9ACFC792596C}"/>
              </a:ext>
            </a:extLst>
          </p:cNvPr>
          <p:cNvSpPr/>
          <p:nvPr/>
        </p:nvSpPr>
        <p:spPr>
          <a:xfrm>
            <a:off x="9402735" y="4155363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6AB7C95-D0ED-6043-193C-3F8A555BDF25}"/>
              </a:ext>
            </a:extLst>
          </p:cNvPr>
          <p:cNvSpPr/>
          <p:nvPr/>
        </p:nvSpPr>
        <p:spPr>
          <a:xfrm>
            <a:off x="8492929" y="2563309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0D47FBC3-818A-FCB0-D1FC-E06C18177CB2}"/>
              </a:ext>
            </a:extLst>
          </p:cNvPr>
          <p:cNvSpPr/>
          <p:nvPr/>
        </p:nvSpPr>
        <p:spPr>
          <a:xfrm>
            <a:off x="9039950" y="2550605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C34CED5A-CAA3-C429-6A0F-ACE8B6F259E7}"/>
              </a:ext>
            </a:extLst>
          </p:cNvPr>
          <p:cNvSpPr/>
          <p:nvPr/>
        </p:nvSpPr>
        <p:spPr>
          <a:xfrm>
            <a:off x="7008610" y="4071806"/>
            <a:ext cx="4255190" cy="347115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72C3D11-A8EA-14C7-B1D5-9D934E8466B2}"/>
                  </a:ext>
                </a:extLst>
              </p:cNvPr>
              <p:cNvSpPr txBox="1"/>
              <p:nvPr/>
            </p:nvSpPr>
            <p:spPr>
              <a:xfrm>
                <a:off x="8767322" y="6176963"/>
                <a:ext cx="9573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/>
                  <a:t>Level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72C3D11-A8EA-14C7-B1D5-9D934E846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322" y="6176963"/>
                <a:ext cx="957313" cy="400110"/>
              </a:xfrm>
              <a:prstGeom prst="rect">
                <a:avLst/>
              </a:prstGeom>
              <a:blipFill>
                <a:blip r:embed="rId3"/>
                <a:stretch>
                  <a:fillRect l="-6579" t="-9375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F72D7A6-807B-8F4F-72AC-02B44A39DC5C}"/>
                  </a:ext>
                </a:extLst>
              </p:cNvPr>
              <p:cNvSpPr txBox="1"/>
              <p:nvPr/>
            </p:nvSpPr>
            <p:spPr>
              <a:xfrm>
                <a:off x="8775757" y="4418921"/>
                <a:ext cx="8901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/>
                  <a:t>Level</a:t>
                </a:r>
                <a14:m>
                  <m:oMath xmlns:m="http://schemas.openxmlformats.org/officeDocument/2006/math">
                    <m:r>
                      <a:rPr kumimoji="1"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F72D7A6-807B-8F4F-72AC-02B44A39D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757" y="4418921"/>
                <a:ext cx="890115" cy="400110"/>
              </a:xfrm>
              <a:prstGeom prst="rect">
                <a:avLst/>
              </a:prstGeom>
              <a:blipFill>
                <a:blip r:embed="rId4"/>
                <a:stretch>
                  <a:fillRect l="-8451" t="-9375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>
            <a:extLst>
              <a:ext uri="{FF2B5EF4-FFF2-40B4-BE49-F238E27FC236}">
                <a16:creationId xmlns:a16="http://schemas.microsoft.com/office/drawing/2014/main" id="{49A08066-F576-64E3-BB7C-64C87CCB3A5A}"/>
              </a:ext>
            </a:extLst>
          </p:cNvPr>
          <p:cNvSpPr txBox="1"/>
          <p:nvPr/>
        </p:nvSpPr>
        <p:spPr>
          <a:xfrm rot="16200000">
            <a:off x="7538351" y="4730806"/>
            <a:ext cx="688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……</a:t>
            </a:r>
            <a:endParaRPr kumimoji="1" lang="zh-CN" altLang="en-US" sz="2800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2D277ED-CD41-C83E-52F3-AB0DA649BFD1}"/>
              </a:ext>
            </a:extLst>
          </p:cNvPr>
          <p:cNvSpPr txBox="1"/>
          <p:nvPr/>
        </p:nvSpPr>
        <p:spPr>
          <a:xfrm rot="16200000">
            <a:off x="10053893" y="4783125"/>
            <a:ext cx="688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……</a:t>
            </a:r>
            <a:endParaRPr kumimoji="1" lang="zh-CN" altLang="en-US" sz="2800" dirty="0"/>
          </a:p>
        </p:txBody>
      </p:sp>
      <p:sp>
        <p:nvSpPr>
          <p:cNvPr id="29" name="圆角矩形 28">
            <a:extLst>
              <a:ext uri="{FF2B5EF4-FFF2-40B4-BE49-F238E27FC236}">
                <a16:creationId xmlns:a16="http://schemas.microsoft.com/office/drawing/2014/main" id="{2E3B53BD-C5A3-CD28-12E6-6A9CDD845C6C}"/>
              </a:ext>
            </a:extLst>
          </p:cNvPr>
          <p:cNvSpPr/>
          <p:nvPr/>
        </p:nvSpPr>
        <p:spPr>
          <a:xfrm>
            <a:off x="8299129" y="2470912"/>
            <a:ext cx="1712801" cy="347115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8B6FC59C-FEC0-2C71-E081-7D671A1514C3}"/>
                  </a:ext>
                </a:extLst>
              </p:cNvPr>
              <p:cNvSpPr txBox="1"/>
              <p:nvPr/>
            </p:nvSpPr>
            <p:spPr>
              <a:xfrm>
                <a:off x="8418780" y="1997833"/>
                <a:ext cx="13391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/>
                  <a:t>Level</a:t>
                </a:r>
                <a14:m>
                  <m:oMath xmlns:m="http://schemas.openxmlformats.org/officeDocument/2006/math">
                    <m:r>
                      <a:rPr kumimoji="1"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8B6FC59C-FEC0-2C71-E081-7D671A151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780" y="1997833"/>
                <a:ext cx="1339149" cy="400110"/>
              </a:xfrm>
              <a:prstGeom prst="rect">
                <a:avLst/>
              </a:prstGeom>
              <a:blipFill>
                <a:blip r:embed="rId5"/>
                <a:stretch>
                  <a:fillRect l="-3738" t="-9375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椭圆 30">
            <a:extLst>
              <a:ext uri="{FF2B5EF4-FFF2-40B4-BE49-F238E27FC236}">
                <a16:creationId xmlns:a16="http://schemas.microsoft.com/office/drawing/2014/main" id="{ACD6A37C-180F-4D02-9584-F7E72F03900B}"/>
              </a:ext>
            </a:extLst>
          </p:cNvPr>
          <p:cNvSpPr/>
          <p:nvPr/>
        </p:nvSpPr>
        <p:spPr>
          <a:xfrm>
            <a:off x="8767322" y="4148696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AB9B92B2-1342-7817-7FB6-F6D826561BFB}"/>
              </a:ext>
            </a:extLst>
          </p:cNvPr>
          <p:cNvSpPr/>
          <p:nvPr/>
        </p:nvSpPr>
        <p:spPr>
          <a:xfrm>
            <a:off x="10602585" y="4148696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99389C99-DF1B-F9F5-69F5-3895E47FAE83}"/>
              </a:ext>
            </a:extLst>
          </p:cNvPr>
          <p:cNvSpPr/>
          <p:nvPr/>
        </p:nvSpPr>
        <p:spPr>
          <a:xfrm>
            <a:off x="9577929" y="2554469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48EBB439-2D61-5164-4BFE-69DA5CB28231}"/>
              </a:ext>
            </a:extLst>
          </p:cNvPr>
          <p:cNvCxnSpPr>
            <a:cxnSpLocks/>
          </p:cNvCxnSpPr>
          <p:nvPr/>
        </p:nvCxnSpPr>
        <p:spPr>
          <a:xfrm flipV="1">
            <a:off x="9113144" y="3015584"/>
            <a:ext cx="0" cy="82683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366D5747-575C-2A5B-0707-8B523AE49932}"/>
                  </a:ext>
                </a:extLst>
              </p:cNvPr>
              <p:cNvSpPr txBox="1"/>
              <p:nvPr/>
            </p:nvSpPr>
            <p:spPr>
              <a:xfrm>
                <a:off x="9369530" y="3062596"/>
                <a:ext cx="1498359" cy="656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Subsample </a:t>
                </a:r>
              </a:p>
              <a:p>
                <a:r>
                  <a:rPr kumimoji="1" lang="en-US" altLang="zh-CN" dirty="0"/>
                  <a:t>prob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endParaRPr kumimoji="1" lang="zh-CN" altLang="en-US" b="1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366D5747-575C-2A5B-0707-8B523AE49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9530" y="3062596"/>
                <a:ext cx="1498359" cy="656655"/>
              </a:xfrm>
              <a:prstGeom prst="rect">
                <a:avLst/>
              </a:prstGeom>
              <a:blipFill>
                <a:blip r:embed="rId6"/>
                <a:stretch>
                  <a:fillRect l="-3361" t="-1887" b="-13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23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E8B5EB-FB92-9284-7DC6-457F8B3C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DOs using Cluster Covers </a:t>
            </a:r>
            <a:r>
              <a:rPr kumimoji="1" lang="en-US" altLang="zh-CN" sz="3200" dirty="0"/>
              <a:t>[</a:t>
            </a:r>
            <a:r>
              <a:rPr kumimoji="1" lang="en-US" altLang="zh-CN" sz="3200" dirty="0" err="1"/>
              <a:t>Chechik</a:t>
            </a:r>
            <a:r>
              <a:rPr kumimoji="1" lang="en-US" altLang="zh-CN" sz="3200" dirty="0"/>
              <a:t>, 2015] </a:t>
            </a:r>
            <a:endParaRPr kumimoji="1"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400" dirty="0"/>
                  <a:t>Hierachy of pivots [TZ, 2001]</a:t>
                </a:r>
                <a:br>
                  <a:rPr kumimoji="1" lang="en-US" altLang="zh-CN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⊆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⊆⋯⊆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⊆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en-US" altLang="zh-CN" sz="2400" dirty="0"/>
              </a:p>
              <a:p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400" dirty="0"/>
                  <a:t>Query distance between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kumimoji="1" lang="en-US" altLang="zh-CN" sz="2400" dirty="0"/>
              </a:p>
              <a:p>
                <a:endParaRPr kumimoji="1"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blipFill>
                <a:blip r:embed="rId2"/>
                <a:stretch>
                  <a:fillRect l="-1683" t="-1744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>
            <a:extLst>
              <a:ext uri="{FF2B5EF4-FFF2-40B4-BE49-F238E27FC236}">
                <a16:creationId xmlns:a16="http://schemas.microsoft.com/office/drawing/2014/main" id="{A4EAB52C-62BD-1753-969A-6437232413F6}"/>
              </a:ext>
            </a:extLst>
          </p:cNvPr>
          <p:cNvSpPr/>
          <p:nvPr/>
        </p:nvSpPr>
        <p:spPr>
          <a:xfrm>
            <a:off x="8409177" y="5102337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C149E9C-161E-173B-1777-CC4459F7B10D}"/>
              </a:ext>
            </a:extLst>
          </p:cNvPr>
          <p:cNvSpPr/>
          <p:nvPr/>
        </p:nvSpPr>
        <p:spPr>
          <a:xfrm>
            <a:off x="9806061" y="5097051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6AB7C95-D0ED-6043-193C-3F8A555BDF25}"/>
              </a:ext>
            </a:extLst>
          </p:cNvPr>
          <p:cNvSpPr/>
          <p:nvPr/>
        </p:nvSpPr>
        <p:spPr>
          <a:xfrm>
            <a:off x="10229139" y="3105869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8B6FC59C-FEC0-2C71-E081-7D671A1514C3}"/>
                  </a:ext>
                </a:extLst>
              </p:cNvPr>
              <p:cNvSpPr txBox="1"/>
              <p:nvPr/>
            </p:nvSpPr>
            <p:spPr>
              <a:xfrm>
                <a:off x="8508780" y="2406037"/>
                <a:ext cx="12164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/>
                  <a:t>Level</a:t>
                </a:r>
                <a14:m>
                  <m:oMath xmlns:m="http://schemas.openxmlformats.org/officeDocument/2006/math">
                    <m:r>
                      <a:rPr kumimoji="1"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8B6FC59C-FEC0-2C71-E081-7D671A151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780" y="2406037"/>
                <a:ext cx="1216487" cy="400110"/>
              </a:xfrm>
              <a:prstGeom prst="rect">
                <a:avLst/>
              </a:prstGeom>
              <a:blipFill>
                <a:blip r:embed="rId3"/>
                <a:stretch>
                  <a:fillRect l="-6250" t="-9375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椭圆 3">
            <a:extLst>
              <a:ext uri="{FF2B5EF4-FFF2-40B4-BE49-F238E27FC236}">
                <a16:creationId xmlns:a16="http://schemas.microsoft.com/office/drawing/2014/main" id="{A462D35F-912D-60BA-1445-BB537059390A}"/>
              </a:ext>
            </a:extLst>
          </p:cNvPr>
          <p:cNvSpPr/>
          <p:nvPr/>
        </p:nvSpPr>
        <p:spPr>
          <a:xfrm>
            <a:off x="7724439" y="3141000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30D931C8-060F-1B17-4019-37172FA5B91C}"/>
              </a:ext>
            </a:extLst>
          </p:cNvPr>
          <p:cNvSpPr/>
          <p:nvPr/>
        </p:nvSpPr>
        <p:spPr>
          <a:xfrm>
            <a:off x="7008610" y="2955236"/>
            <a:ext cx="4255190" cy="689112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A993D0-7D77-42E6-6862-703FDADA44C8}"/>
              </a:ext>
            </a:extLst>
          </p:cNvPr>
          <p:cNvSpPr txBox="1"/>
          <p:nvPr/>
        </p:nvSpPr>
        <p:spPr>
          <a:xfrm>
            <a:off x="8344327" y="5277748"/>
            <a:ext cx="309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s</a:t>
            </a:r>
            <a:endParaRPr kumimoji="1" lang="zh-CN" altLang="en-US" sz="24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222D2EA-B7D0-842C-B654-43C700853FA6}"/>
              </a:ext>
            </a:extLst>
          </p:cNvPr>
          <p:cNvSpPr txBox="1"/>
          <p:nvPr/>
        </p:nvSpPr>
        <p:spPr>
          <a:xfrm>
            <a:off x="9779009" y="5291000"/>
            <a:ext cx="282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t</a:t>
            </a:r>
            <a:endParaRPr kumimoji="1" lang="zh-CN" altLang="en-US" sz="2400" dirty="0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E4E4FA65-A410-88CE-4873-538CA2C4A584}"/>
              </a:ext>
            </a:extLst>
          </p:cNvPr>
          <p:cNvSpPr/>
          <p:nvPr/>
        </p:nvSpPr>
        <p:spPr>
          <a:xfrm>
            <a:off x="8510027" y="3141000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712BC655-B056-93F4-F25E-BFC460EBAA25}"/>
              </a:ext>
            </a:extLst>
          </p:cNvPr>
          <p:cNvSpPr/>
          <p:nvPr/>
        </p:nvSpPr>
        <p:spPr>
          <a:xfrm>
            <a:off x="9361398" y="3141000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2740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E8B5EB-FB92-9284-7DC6-457F8B3C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DOs using Cluster Covers </a:t>
            </a:r>
            <a:r>
              <a:rPr kumimoji="1" lang="en-US" altLang="zh-CN" sz="3200" dirty="0"/>
              <a:t>[</a:t>
            </a:r>
            <a:r>
              <a:rPr kumimoji="1" lang="en-US" altLang="zh-CN" sz="3200" dirty="0" err="1"/>
              <a:t>Chechik</a:t>
            </a:r>
            <a:r>
              <a:rPr kumimoji="1" lang="en-US" altLang="zh-CN" sz="3200" dirty="0"/>
              <a:t>, 2015] </a:t>
            </a:r>
            <a:endParaRPr kumimoji="1"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400" dirty="0"/>
                  <a:t>Hierachy of pivots [TZ, 2001]</a:t>
                </a:r>
                <a:br>
                  <a:rPr kumimoji="1" lang="en-US" altLang="zh-CN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⊆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⊆⋯⊆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⊆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en-US" altLang="zh-CN" sz="2400" dirty="0"/>
              </a:p>
              <a:p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400" dirty="0"/>
                  <a:t>Query distance between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kumimoji="1" lang="en-US" altLang="zh-CN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400" dirty="0"/>
                  <a:t>Find the</a:t>
                </a:r>
                <a:r>
                  <a:rPr kumimoji="1" lang="en-US" altLang="zh-CN" sz="2400" b="1" dirty="0"/>
                  <a:t> closest pivots</a:t>
                </a:r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f>
                          <m:f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kumimoji="1" lang="en-US" altLang="zh-CN" sz="2400" dirty="0"/>
              </a:p>
              <a:p>
                <a:pPr marL="457200" indent="-457200">
                  <a:buFont typeface="+mj-lt"/>
                  <a:buAutoNum type="arabicPeriod"/>
                </a:pPr>
                <a:endParaRPr kumimoji="1" lang="en-US" altLang="zh-CN" sz="2400" dirty="0"/>
              </a:p>
              <a:p>
                <a:endParaRPr kumimoji="1"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blipFill>
                <a:blip r:embed="rId2"/>
                <a:stretch>
                  <a:fillRect l="-1683" t="-1744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>
            <a:extLst>
              <a:ext uri="{FF2B5EF4-FFF2-40B4-BE49-F238E27FC236}">
                <a16:creationId xmlns:a16="http://schemas.microsoft.com/office/drawing/2014/main" id="{A4EAB52C-62BD-1753-969A-6437232413F6}"/>
              </a:ext>
            </a:extLst>
          </p:cNvPr>
          <p:cNvSpPr/>
          <p:nvPr/>
        </p:nvSpPr>
        <p:spPr>
          <a:xfrm>
            <a:off x="8409177" y="5102337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C149E9C-161E-173B-1777-CC4459F7B10D}"/>
              </a:ext>
            </a:extLst>
          </p:cNvPr>
          <p:cNvSpPr/>
          <p:nvPr/>
        </p:nvSpPr>
        <p:spPr>
          <a:xfrm>
            <a:off x="9806061" y="5097051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6AB7C95-D0ED-6043-193C-3F8A555BDF25}"/>
              </a:ext>
            </a:extLst>
          </p:cNvPr>
          <p:cNvSpPr/>
          <p:nvPr/>
        </p:nvSpPr>
        <p:spPr>
          <a:xfrm>
            <a:off x="10229139" y="3105869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462D35F-912D-60BA-1445-BB537059390A}"/>
              </a:ext>
            </a:extLst>
          </p:cNvPr>
          <p:cNvSpPr/>
          <p:nvPr/>
        </p:nvSpPr>
        <p:spPr>
          <a:xfrm>
            <a:off x="7724439" y="3141000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A993D0-7D77-42E6-6862-703FDADA44C8}"/>
              </a:ext>
            </a:extLst>
          </p:cNvPr>
          <p:cNvSpPr txBox="1"/>
          <p:nvPr/>
        </p:nvSpPr>
        <p:spPr>
          <a:xfrm>
            <a:off x="8344327" y="5277748"/>
            <a:ext cx="309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s</a:t>
            </a:r>
            <a:endParaRPr kumimoji="1" lang="zh-CN" altLang="en-US" sz="24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222D2EA-B7D0-842C-B654-43C700853FA6}"/>
              </a:ext>
            </a:extLst>
          </p:cNvPr>
          <p:cNvSpPr txBox="1"/>
          <p:nvPr/>
        </p:nvSpPr>
        <p:spPr>
          <a:xfrm>
            <a:off x="9779009" y="5291000"/>
            <a:ext cx="282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t</a:t>
            </a:r>
            <a:endParaRPr kumimoji="1" lang="zh-CN" altLang="en-US" sz="2400" dirty="0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E4E4FA65-A410-88CE-4873-538CA2C4A584}"/>
              </a:ext>
            </a:extLst>
          </p:cNvPr>
          <p:cNvSpPr/>
          <p:nvPr/>
        </p:nvSpPr>
        <p:spPr>
          <a:xfrm>
            <a:off x="8510027" y="3141000"/>
            <a:ext cx="288000" cy="288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712BC655-B056-93F4-F25E-BFC460EBAA25}"/>
              </a:ext>
            </a:extLst>
          </p:cNvPr>
          <p:cNvSpPr/>
          <p:nvPr/>
        </p:nvSpPr>
        <p:spPr>
          <a:xfrm>
            <a:off x="9361398" y="3141000"/>
            <a:ext cx="288000" cy="288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08A51B8E-57FD-6590-DCB0-6ABA74612CA5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7868439" y="3429000"/>
            <a:ext cx="567098" cy="16996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FA3E0213-005A-8FF5-E219-90FCBE5A87A7}"/>
              </a:ext>
            </a:extLst>
          </p:cNvPr>
          <p:cNvCxnSpPr>
            <a:cxnSpLocks/>
            <a:stCxn id="19" idx="4"/>
            <a:endCxn id="12" idx="7"/>
          </p:cNvCxnSpPr>
          <p:nvPr/>
        </p:nvCxnSpPr>
        <p:spPr>
          <a:xfrm flipH="1">
            <a:off x="9959701" y="3393869"/>
            <a:ext cx="413438" cy="172954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2F33A066-5425-D98B-90A8-5AEFDB88F1F1}"/>
              </a:ext>
            </a:extLst>
          </p:cNvPr>
          <p:cNvSpPr txBox="1"/>
          <p:nvPr/>
        </p:nvSpPr>
        <p:spPr>
          <a:xfrm>
            <a:off x="6771652" y="3922971"/>
            <a:ext cx="1160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/>
              <a:t>closest </a:t>
            </a:r>
          </a:p>
          <a:p>
            <a:pPr algn="ctr"/>
            <a:r>
              <a:rPr kumimoji="1" lang="en-US" altLang="zh-CN" sz="2400" dirty="0"/>
              <a:t>pivot</a:t>
            </a:r>
            <a:endParaRPr kumimoji="1" lang="zh-CN" altLang="en-US" sz="24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8521C79-5FB5-9E54-EF55-DE5FE8B1482A}"/>
              </a:ext>
            </a:extLst>
          </p:cNvPr>
          <p:cNvSpPr txBox="1"/>
          <p:nvPr/>
        </p:nvSpPr>
        <p:spPr>
          <a:xfrm>
            <a:off x="10482415" y="3932344"/>
            <a:ext cx="1160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/>
              <a:t>closest </a:t>
            </a:r>
          </a:p>
          <a:p>
            <a:pPr algn="ctr"/>
            <a:r>
              <a:rPr kumimoji="1" lang="en-US" altLang="zh-CN" sz="2400" dirty="0"/>
              <a:t>pivot</a:t>
            </a:r>
            <a:endParaRPr kumimoji="1"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6B0C214-510A-C61C-0B10-0028CAC3F5E0}"/>
                  </a:ext>
                </a:extLst>
              </p:cNvPr>
              <p:cNvSpPr txBox="1"/>
              <p:nvPr/>
            </p:nvSpPr>
            <p:spPr>
              <a:xfrm>
                <a:off x="6350497" y="2126222"/>
                <a:ext cx="1674241" cy="783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f>
                            <m:f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6B0C214-510A-C61C-0B10-0028CAC3F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497" y="2126222"/>
                <a:ext cx="1674241" cy="783035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4FEF224-8FF0-9E72-9525-D3C15959D570}"/>
                  </a:ext>
                </a:extLst>
              </p:cNvPr>
              <p:cNvSpPr txBox="1"/>
              <p:nvPr/>
            </p:nvSpPr>
            <p:spPr>
              <a:xfrm>
                <a:off x="10373139" y="2171276"/>
                <a:ext cx="1664430" cy="783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f>
                            <m:f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4FEF224-8FF0-9E72-9525-D3C15959D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3139" y="2171276"/>
                <a:ext cx="1664430" cy="783035"/>
              </a:xfrm>
              <a:prstGeom prst="rect">
                <a:avLst/>
              </a:prstGeom>
              <a:blipFill>
                <a:blip r:embed="rId4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82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E8B5EB-FB92-9284-7DC6-457F8B3C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DOs using Cluster Covers </a:t>
            </a:r>
            <a:r>
              <a:rPr kumimoji="1" lang="en-US" altLang="zh-CN" sz="3200" dirty="0"/>
              <a:t>[</a:t>
            </a:r>
            <a:r>
              <a:rPr kumimoji="1" lang="en-US" altLang="zh-CN" sz="3200" dirty="0" err="1"/>
              <a:t>Chechik</a:t>
            </a:r>
            <a:r>
              <a:rPr kumimoji="1" lang="en-US" altLang="zh-CN" sz="3200" dirty="0"/>
              <a:t>, 2015] </a:t>
            </a:r>
            <a:endParaRPr kumimoji="1"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ln w="12700">
                <a:solidFill>
                  <a:schemeClr val="accent1"/>
                </a:solidFill>
              </a:ln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kumimoji="1" lang="en-US" altLang="zh-CN" sz="2400" dirty="0"/>
                  <a:t>Hierachy of pivots [TZ, 2001]</a:t>
                </a:r>
                <a:br>
                  <a:rPr kumimoji="1" lang="en-US" altLang="zh-CN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⊆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⊆⋯⊆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⊆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en-US" altLang="zh-CN" sz="2400" dirty="0"/>
              </a:p>
              <a:p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400" dirty="0"/>
                  <a:t>Query distance between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kumimoji="1" lang="en-US" altLang="zh-CN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400" dirty="0"/>
                  <a:t>Find the</a:t>
                </a:r>
                <a:r>
                  <a:rPr kumimoji="1" lang="en-US" altLang="zh-CN" sz="2400" b="1" dirty="0"/>
                  <a:t> closest pivots</a:t>
                </a:r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f>
                          <m:f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kumimoji="1" lang="en-US" altLang="zh-CN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4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200" b="0" i="0" smtClean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kumimoji="1" lang="en-US" altLang="zh-CN" sz="2200" b="0" i="0" smtClean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kumimoji="1" lang="en-US" altLang="zh-CN" sz="2200" b="0" i="0" smtClean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en-US" altLang="zh-CN" sz="2200" dirty="0"/>
                  <a:t/>
                </a:r>
                <a:br>
                  <a:rPr kumimoji="1" lang="en-US" altLang="zh-CN" sz="2200" dirty="0"/>
                </a:br>
                <a:r>
                  <a:rPr kumimoji="1" lang="en-US" altLang="zh-CN" sz="2200" dirty="0"/>
                  <a:t/>
                </a:r>
                <a:br>
                  <a:rPr kumimoji="1" lang="en-US" altLang="zh-CN" sz="2200" dirty="0"/>
                </a:br>
                <a:r>
                  <a:rPr kumimoji="1" lang="en-US" altLang="zh-CN" sz="2400" dirty="0"/>
                  <a:t>then return the distance estimate:</a:t>
                </a:r>
                <a:r>
                  <a:rPr kumimoji="1" lang="en-US" altLang="zh-CN" sz="2200" dirty="0"/>
                  <a:t/>
                </a:r>
                <a:br>
                  <a:rPr kumimoji="1" lang="en-US" altLang="zh-CN" sz="22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kumimoji="1"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1" lang="en-US" altLang="zh-CN" sz="2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kumimoji="1" lang="en-US" altLang="zh-CN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CN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1" lang="en-US" altLang="zh-CN" sz="2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dist</m:t>
                    </m:r>
                    <m:r>
                      <a:rPr kumimoji="1"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200" dirty="0"/>
              </a:p>
              <a:p>
                <a:endParaRPr kumimoji="1"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blipFill>
                <a:blip r:embed="rId2"/>
                <a:stretch>
                  <a:fillRect l="-1389" t="-1257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>
            <a:extLst>
              <a:ext uri="{FF2B5EF4-FFF2-40B4-BE49-F238E27FC236}">
                <a16:creationId xmlns:a16="http://schemas.microsoft.com/office/drawing/2014/main" id="{A4EAB52C-62BD-1753-969A-6437232413F6}"/>
              </a:ext>
            </a:extLst>
          </p:cNvPr>
          <p:cNvSpPr/>
          <p:nvPr/>
        </p:nvSpPr>
        <p:spPr>
          <a:xfrm>
            <a:off x="8409177" y="5102337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C149E9C-161E-173B-1777-CC4459F7B10D}"/>
              </a:ext>
            </a:extLst>
          </p:cNvPr>
          <p:cNvSpPr/>
          <p:nvPr/>
        </p:nvSpPr>
        <p:spPr>
          <a:xfrm>
            <a:off x="9806061" y="5097051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A993D0-7D77-42E6-6862-703FDADA44C8}"/>
              </a:ext>
            </a:extLst>
          </p:cNvPr>
          <p:cNvSpPr txBox="1"/>
          <p:nvPr/>
        </p:nvSpPr>
        <p:spPr>
          <a:xfrm>
            <a:off x="8344327" y="5277748"/>
            <a:ext cx="309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s</a:t>
            </a:r>
            <a:endParaRPr kumimoji="1" lang="zh-CN" altLang="en-US" sz="24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222D2EA-B7D0-842C-B654-43C700853FA6}"/>
              </a:ext>
            </a:extLst>
          </p:cNvPr>
          <p:cNvSpPr txBox="1"/>
          <p:nvPr/>
        </p:nvSpPr>
        <p:spPr>
          <a:xfrm>
            <a:off x="9779009" y="5291000"/>
            <a:ext cx="282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t</a:t>
            </a:r>
            <a:endParaRPr kumimoji="1"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B6BEFC2-BEBA-815A-9B3B-8E3C9D9161D0}"/>
                  </a:ext>
                </a:extLst>
              </p:cNvPr>
              <p:cNvSpPr txBox="1"/>
              <p:nvPr/>
            </p:nvSpPr>
            <p:spPr>
              <a:xfrm>
                <a:off x="6350497" y="2126222"/>
                <a:ext cx="1674241" cy="783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f>
                            <m:f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B6BEFC2-BEBA-815A-9B3B-8E3C9D916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497" y="2126222"/>
                <a:ext cx="1674241" cy="783035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9FDCB72-F808-5E0A-2941-1392F82B453B}"/>
                  </a:ext>
                </a:extLst>
              </p:cNvPr>
              <p:cNvSpPr txBox="1"/>
              <p:nvPr/>
            </p:nvSpPr>
            <p:spPr>
              <a:xfrm>
                <a:off x="10373139" y="2171276"/>
                <a:ext cx="1664430" cy="783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f>
                            <m:f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9FDCB72-F808-5E0A-2941-1392F82B4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3139" y="2171276"/>
                <a:ext cx="1664430" cy="783035"/>
              </a:xfrm>
              <a:prstGeom prst="rect">
                <a:avLst/>
              </a:prstGeom>
              <a:blipFill>
                <a:blip r:embed="rId4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EA53BA92-0C9D-FFF1-F158-F6A767FECB8C}"/>
              </a:ext>
            </a:extLst>
          </p:cNvPr>
          <p:cNvCxnSpPr>
            <a:cxnSpLocks/>
            <a:stCxn id="4" idx="6"/>
            <a:endCxn id="19" idx="2"/>
          </p:cNvCxnSpPr>
          <p:nvPr/>
        </p:nvCxnSpPr>
        <p:spPr>
          <a:xfrm flipV="1">
            <a:off x="8012439" y="3249869"/>
            <a:ext cx="2216700" cy="35131"/>
          </a:xfrm>
          <a:prstGeom prst="line">
            <a:avLst/>
          </a:prstGeom>
          <a:ln w="50800">
            <a:solidFill>
              <a:srgbClr val="00B05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962EE9E4-919C-0900-1C1A-CB19398FE66C}"/>
              </a:ext>
            </a:extLst>
          </p:cNvPr>
          <p:cNvSpPr txBox="1"/>
          <p:nvPr/>
        </p:nvSpPr>
        <p:spPr>
          <a:xfrm>
            <a:off x="6317512" y="4127827"/>
            <a:ext cx="1805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rgbClr val="FF0000"/>
                </a:solidFill>
              </a:rPr>
              <a:t>Can store the </a:t>
            </a:r>
          </a:p>
          <a:p>
            <a:pPr algn="ctr"/>
            <a:r>
              <a:rPr kumimoji="1" lang="en-US" altLang="zh-CN" sz="2000" b="1" dirty="0">
                <a:solidFill>
                  <a:srgbClr val="FF0000"/>
                </a:solidFill>
              </a:rPr>
              <a:t>shortest path</a:t>
            </a:r>
            <a:endParaRPr kumimoji="1"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F86BF75-C412-F8AD-5DC7-A144C27A2548}"/>
              </a:ext>
            </a:extLst>
          </p:cNvPr>
          <p:cNvSpPr txBox="1"/>
          <p:nvPr/>
        </p:nvSpPr>
        <p:spPr>
          <a:xfrm>
            <a:off x="10373139" y="4114216"/>
            <a:ext cx="1805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rgbClr val="FF0000"/>
                </a:solidFill>
              </a:rPr>
              <a:t>Can store the </a:t>
            </a:r>
          </a:p>
          <a:p>
            <a:pPr algn="ctr"/>
            <a:r>
              <a:rPr kumimoji="1" lang="en-US" altLang="zh-CN" sz="2000" b="1" dirty="0">
                <a:solidFill>
                  <a:srgbClr val="FF0000"/>
                </a:solidFill>
              </a:rPr>
              <a:t>shortest path</a:t>
            </a:r>
            <a:endParaRPr kumimoji="1"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BFF6761-3D89-0FC7-A560-79FAE669909D}"/>
              </a:ext>
            </a:extLst>
          </p:cNvPr>
          <p:cNvSpPr txBox="1"/>
          <p:nvPr/>
        </p:nvSpPr>
        <p:spPr>
          <a:xfrm>
            <a:off x="8208195" y="2388869"/>
            <a:ext cx="183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rgbClr val="00B050"/>
                </a:solidFill>
              </a:rPr>
              <a:t>Store the </a:t>
            </a:r>
          </a:p>
          <a:p>
            <a:pPr algn="ctr"/>
            <a:r>
              <a:rPr kumimoji="1" lang="en-US" altLang="zh-CN" sz="2000" b="1" dirty="0">
                <a:solidFill>
                  <a:srgbClr val="00B050"/>
                </a:solidFill>
              </a:rPr>
              <a:t>distance value</a:t>
            </a:r>
            <a:endParaRPr kumimoji="1"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6AB7C95-D0ED-6043-193C-3F8A555BDF25}"/>
              </a:ext>
            </a:extLst>
          </p:cNvPr>
          <p:cNvSpPr/>
          <p:nvPr/>
        </p:nvSpPr>
        <p:spPr>
          <a:xfrm>
            <a:off x="10229139" y="3105869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462D35F-912D-60BA-1445-BB537059390A}"/>
              </a:ext>
            </a:extLst>
          </p:cNvPr>
          <p:cNvSpPr/>
          <p:nvPr/>
        </p:nvSpPr>
        <p:spPr>
          <a:xfrm>
            <a:off x="7724439" y="3141000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任意形状 4">
            <a:extLst>
              <a:ext uri="{FF2B5EF4-FFF2-40B4-BE49-F238E27FC236}">
                <a16:creationId xmlns:a16="http://schemas.microsoft.com/office/drawing/2014/main" id="{6959960E-44DD-0405-C2E3-AB59D35D7692}"/>
              </a:ext>
            </a:extLst>
          </p:cNvPr>
          <p:cNvSpPr/>
          <p:nvPr/>
        </p:nvSpPr>
        <p:spPr>
          <a:xfrm>
            <a:off x="7898296" y="3458817"/>
            <a:ext cx="630214" cy="1643270"/>
          </a:xfrm>
          <a:custGeom>
            <a:avLst/>
            <a:gdLst>
              <a:gd name="connsiteX0" fmla="*/ 0 w 630214"/>
              <a:gd name="connsiteY0" fmla="*/ 0 h 1643270"/>
              <a:gd name="connsiteX1" fmla="*/ 344556 w 630214"/>
              <a:gd name="connsiteY1" fmla="*/ 384313 h 1643270"/>
              <a:gd name="connsiteX2" fmla="*/ 318052 w 630214"/>
              <a:gd name="connsiteY2" fmla="*/ 914400 h 1643270"/>
              <a:gd name="connsiteX3" fmla="*/ 609600 w 630214"/>
              <a:gd name="connsiteY3" fmla="*/ 1152940 h 1643270"/>
              <a:gd name="connsiteX4" fmla="*/ 583095 w 630214"/>
              <a:gd name="connsiteY4" fmla="*/ 1643270 h 164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214" h="1643270">
                <a:moveTo>
                  <a:pt x="0" y="0"/>
                </a:moveTo>
                <a:cubicBezTo>
                  <a:pt x="145773" y="115956"/>
                  <a:pt x="291547" y="231913"/>
                  <a:pt x="344556" y="384313"/>
                </a:cubicBezTo>
                <a:cubicBezTo>
                  <a:pt x="397565" y="536713"/>
                  <a:pt x="273878" y="786296"/>
                  <a:pt x="318052" y="914400"/>
                </a:cubicBezTo>
                <a:cubicBezTo>
                  <a:pt x="362226" y="1042504"/>
                  <a:pt x="565426" y="1031462"/>
                  <a:pt x="609600" y="1152940"/>
                </a:cubicBezTo>
                <a:cubicBezTo>
                  <a:pt x="653774" y="1274418"/>
                  <a:pt x="618434" y="1458844"/>
                  <a:pt x="583095" y="164327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任意形状 9">
            <a:extLst>
              <a:ext uri="{FF2B5EF4-FFF2-40B4-BE49-F238E27FC236}">
                <a16:creationId xmlns:a16="http://schemas.microsoft.com/office/drawing/2014/main" id="{E1AA88E6-F8E7-AE2E-D575-09B186140709}"/>
              </a:ext>
            </a:extLst>
          </p:cNvPr>
          <p:cNvSpPr/>
          <p:nvPr/>
        </p:nvSpPr>
        <p:spPr>
          <a:xfrm>
            <a:off x="9829330" y="3389586"/>
            <a:ext cx="528615" cy="1718442"/>
          </a:xfrm>
          <a:custGeom>
            <a:avLst/>
            <a:gdLst>
              <a:gd name="connsiteX0" fmla="*/ 528615 w 528615"/>
              <a:gd name="connsiteY0" fmla="*/ 0 h 1718442"/>
              <a:gd name="connsiteX1" fmla="*/ 276367 w 528615"/>
              <a:gd name="connsiteY1" fmla="*/ 457200 h 1718442"/>
              <a:gd name="connsiteX2" fmla="*/ 323663 w 528615"/>
              <a:gd name="connsiteY2" fmla="*/ 1056290 h 1718442"/>
              <a:gd name="connsiteX3" fmla="*/ 24118 w 528615"/>
              <a:gd name="connsiteY3" fmla="*/ 1324304 h 1718442"/>
              <a:gd name="connsiteX4" fmla="*/ 39884 w 528615"/>
              <a:gd name="connsiteY4" fmla="*/ 1718442 h 171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615" h="1718442">
                <a:moveTo>
                  <a:pt x="528615" y="0"/>
                </a:moveTo>
                <a:cubicBezTo>
                  <a:pt x="419570" y="140576"/>
                  <a:pt x="310526" y="281152"/>
                  <a:pt x="276367" y="457200"/>
                </a:cubicBezTo>
                <a:cubicBezTo>
                  <a:pt x="242208" y="633248"/>
                  <a:pt x="365704" y="911773"/>
                  <a:pt x="323663" y="1056290"/>
                </a:cubicBezTo>
                <a:cubicBezTo>
                  <a:pt x="281622" y="1200807"/>
                  <a:pt x="71414" y="1213945"/>
                  <a:pt x="24118" y="1324304"/>
                </a:cubicBezTo>
                <a:cubicBezTo>
                  <a:pt x="-23179" y="1434663"/>
                  <a:pt x="8352" y="1576552"/>
                  <a:pt x="39884" y="171844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7542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E8B5EB-FB92-9284-7DC6-457F8B3C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DOs using Cluster Covers </a:t>
            </a:r>
            <a:r>
              <a:rPr kumimoji="1" lang="en-US" altLang="zh-CN" sz="3200" dirty="0"/>
              <a:t>[</a:t>
            </a:r>
            <a:r>
              <a:rPr kumimoji="1" lang="en-US" altLang="zh-CN" sz="3200" dirty="0" err="1"/>
              <a:t>Chechik</a:t>
            </a:r>
            <a:r>
              <a:rPr kumimoji="1" lang="en-US" altLang="zh-CN" sz="3200" dirty="0"/>
              <a:t>, 2015] </a:t>
            </a:r>
            <a:endParaRPr kumimoji="1"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ln w="12700">
                <a:solidFill>
                  <a:schemeClr val="accent1"/>
                </a:solidFill>
              </a:ln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kumimoji="1" lang="en-US" altLang="zh-CN" sz="2400" dirty="0"/>
                  <a:t>Hierachy of pivots [TZ, 2001]</a:t>
                </a:r>
                <a:br>
                  <a:rPr kumimoji="1" lang="en-US" altLang="zh-CN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⊆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⊆⋯⊆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⊆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en-US" altLang="zh-CN" sz="2400" dirty="0"/>
              </a:p>
              <a:p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400" dirty="0"/>
                  <a:t>Query distance between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kumimoji="1" lang="en-US" altLang="zh-CN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400" dirty="0"/>
                  <a:t>Find the</a:t>
                </a:r>
                <a:r>
                  <a:rPr kumimoji="1" lang="en-US" altLang="zh-CN" sz="2400" b="1" dirty="0"/>
                  <a:t> closest pivots</a:t>
                </a:r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f>
                          <m:f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kumimoji="1" lang="en-US" altLang="zh-CN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4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200" b="0" i="0" smtClean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kumimoji="1" lang="en-US" altLang="zh-CN" sz="2200" b="0" i="0" smtClean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kumimoji="1" lang="en-US" altLang="zh-CN" sz="2200" b="0" i="0" smtClean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en-US" altLang="zh-CN" sz="2200" dirty="0"/>
                  <a:t/>
                </a:r>
                <a:br>
                  <a:rPr kumimoji="1" lang="en-US" altLang="zh-CN" sz="2200" dirty="0"/>
                </a:br>
                <a:r>
                  <a:rPr kumimoji="1" lang="en-US" altLang="zh-CN" sz="2200" dirty="0"/>
                  <a:t/>
                </a:r>
                <a:br>
                  <a:rPr kumimoji="1" lang="en-US" altLang="zh-CN" sz="2200" dirty="0"/>
                </a:br>
                <a:r>
                  <a:rPr kumimoji="1" lang="en-US" altLang="zh-CN" sz="2400" dirty="0"/>
                  <a:t>then return the distance estimate:</a:t>
                </a:r>
                <a:r>
                  <a:rPr kumimoji="1" lang="en-US" altLang="zh-CN" sz="2200" dirty="0"/>
                  <a:t/>
                </a:r>
                <a:br>
                  <a:rPr kumimoji="1" lang="en-US" altLang="zh-CN" sz="22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kumimoji="1"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1" lang="en-US" altLang="zh-CN" sz="2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kumimoji="1" lang="en-US" altLang="zh-CN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CN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1" lang="en-US" altLang="zh-CN" sz="2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dist</m:t>
                    </m:r>
                    <m:r>
                      <a:rPr kumimoji="1"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200" dirty="0"/>
              </a:p>
              <a:p>
                <a:endParaRPr kumimoji="1"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blipFill>
                <a:blip r:embed="rId2"/>
                <a:stretch>
                  <a:fillRect l="-1389" t="-1257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>
            <a:extLst>
              <a:ext uri="{FF2B5EF4-FFF2-40B4-BE49-F238E27FC236}">
                <a16:creationId xmlns:a16="http://schemas.microsoft.com/office/drawing/2014/main" id="{A4EAB52C-62BD-1753-969A-6437232413F6}"/>
              </a:ext>
            </a:extLst>
          </p:cNvPr>
          <p:cNvSpPr/>
          <p:nvPr/>
        </p:nvSpPr>
        <p:spPr>
          <a:xfrm>
            <a:off x="8409177" y="5102337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C149E9C-161E-173B-1777-CC4459F7B10D}"/>
              </a:ext>
            </a:extLst>
          </p:cNvPr>
          <p:cNvSpPr/>
          <p:nvPr/>
        </p:nvSpPr>
        <p:spPr>
          <a:xfrm>
            <a:off x="9806061" y="5097051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A993D0-7D77-42E6-6862-703FDADA44C8}"/>
              </a:ext>
            </a:extLst>
          </p:cNvPr>
          <p:cNvSpPr txBox="1"/>
          <p:nvPr/>
        </p:nvSpPr>
        <p:spPr>
          <a:xfrm>
            <a:off x="8344327" y="5277748"/>
            <a:ext cx="309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s</a:t>
            </a:r>
            <a:endParaRPr kumimoji="1" lang="zh-CN" altLang="en-US" sz="24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222D2EA-B7D0-842C-B654-43C700853FA6}"/>
              </a:ext>
            </a:extLst>
          </p:cNvPr>
          <p:cNvSpPr txBox="1"/>
          <p:nvPr/>
        </p:nvSpPr>
        <p:spPr>
          <a:xfrm>
            <a:off x="9779009" y="5291000"/>
            <a:ext cx="282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t</a:t>
            </a:r>
            <a:endParaRPr kumimoji="1"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B6BEFC2-BEBA-815A-9B3B-8E3C9D9161D0}"/>
                  </a:ext>
                </a:extLst>
              </p:cNvPr>
              <p:cNvSpPr txBox="1"/>
              <p:nvPr/>
            </p:nvSpPr>
            <p:spPr>
              <a:xfrm>
                <a:off x="6350497" y="2126222"/>
                <a:ext cx="1674241" cy="783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f>
                            <m:f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B6BEFC2-BEBA-815A-9B3B-8E3C9D916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497" y="2126222"/>
                <a:ext cx="1674241" cy="783035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9FDCB72-F808-5E0A-2941-1392F82B453B}"/>
                  </a:ext>
                </a:extLst>
              </p:cNvPr>
              <p:cNvSpPr txBox="1"/>
              <p:nvPr/>
            </p:nvSpPr>
            <p:spPr>
              <a:xfrm>
                <a:off x="10373139" y="2171276"/>
                <a:ext cx="1664430" cy="783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f>
                            <m:f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9FDCB72-F808-5E0A-2941-1392F82B4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3139" y="2171276"/>
                <a:ext cx="1664430" cy="783035"/>
              </a:xfrm>
              <a:prstGeom prst="rect">
                <a:avLst/>
              </a:prstGeom>
              <a:blipFill>
                <a:blip r:embed="rId4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962EE9E4-919C-0900-1C1A-CB19398FE66C}"/>
              </a:ext>
            </a:extLst>
          </p:cNvPr>
          <p:cNvSpPr txBox="1"/>
          <p:nvPr/>
        </p:nvSpPr>
        <p:spPr>
          <a:xfrm>
            <a:off x="6317512" y="4127827"/>
            <a:ext cx="1805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rgbClr val="FF0000"/>
                </a:solidFill>
              </a:rPr>
              <a:t>Can store the </a:t>
            </a:r>
          </a:p>
          <a:p>
            <a:pPr algn="ctr"/>
            <a:r>
              <a:rPr kumimoji="1" lang="en-US" altLang="zh-CN" sz="2000" b="1" dirty="0">
                <a:solidFill>
                  <a:srgbClr val="FF0000"/>
                </a:solidFill>
              </a:rPr>
              <a:t>shortest path</a:t>
            </a:r>
            <a:endParaRPr kumimoji="1"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F86BF75-C412-F8AD-5DC7-A144C27A2548}"/>
              </a:ext>
            </a:extLst>
          </p:cNvPr>
          <p:cNvSpPr txBox="1"/>
          <p:nvPr/>
        </p:nvSpPr>
        <p:spPr>
          <a:xfrm>
            <a:off x="10373139" y="4114216"/>
            <a:ext cx="1805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rgbClr val="FF0000"/>
                </a:solidFill>
              </a:rPr>
              <a:t>Can store the </a:t>
            </a:r>
          </a:p>
          <a:p>
            <a:pPr algn="ctr"/>
            <a:r>
              <a:rPr kumimoji="1" lang="en-US" altLang="zh-CN" sz="2000" b="1" dirty="0">
                <a:solidFill>
                  <a:srgbClr val="FF0000"/>
                </a:solidFill>
              </a:rPr>
              <a:t>shortest path</a:t>
            </a:r>
            <a:endParaRPr kumimoji="1"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BFF6761-3D89-0FC7-A560-79FAE669909D}"/>
              </a:ext>
            </a:extLst>
          </p:cNvPr>
          <p:cNvSpPr txBox="1"/>
          <p:nvPr/>
        </p:nvSpPr>
        <p:spPr>
          <a:xfrm>
            <a:off x="8024738" y="2360197"/>
            <a:ext cx="2406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rgbClr val="FF0000"/>
                </a:solidFill>
              </a:rPr>
              <a:t>Can store the path </a:t>
            </a:r>
          </a:p>
          <a:p>
            <a:pPr algn="ctr"/>
            <a:r>
              <a:rPr kumimoji="1" lang="en-US" altLang="zh-CN" sz="2000" b="1" dirty="0">
                <a:solidFill>
                  <a:srgbClr val="FF0000"/>
                </a:solidFill>
              </a:rPr>
              <a:t>with some error</a:t>
            </a:r>
            <a:endParaRPr kumimoji="1"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6AB7C95-D0ED-6043-193C-3F8A555BDF25}"/>
              </a:ext>
            </a:extLst>
          </p:cNvPr>
          <p:cNvSpPr/>
          <p:nvPr/>
        </p:nvSpPr>
        <p:spPr>
          <a:xfrm>
            <a:off x="10229139" y="3105869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462D35F-912D-60BA-1445-BB537059390A}"/>
              </a:ext>
            </a:extLst>
          </p:cNvPr>
          <p:cNvSpPr/>
          <p:nvPr/>
        </p:nvSpPr>
        <p:spPr>
          <a:xfrm>
            <a:off x="7724439" y="3141000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任意形状 4">
            <a:extLst>
              <a:ext uri="{FF2B5EF4-FFF2-40B4-BE49-F238E27FC236}">
                <a16:creationId xmlns:a16="http://schemas.microsoft.com/office/drawing/2014/main" id="{E39F8B64-CCB5-7397-09B1-03DBC993F3BC}"/>
              </a:ext>
            </a:extLst>
          </p:cNvPr>
          <p:cNvSpPr/>
          <p:nvPr/>
        </p:nvSpPr>
        <p:spPr>
          <a:xfrm>
            <a:off x="8017565" y="3142532"/>
            <a:ext cx="2199861" cy="382556"/>
          </a:xfrm>
          <a:custGeom>
            <a:avLst/>
            <a:gdLst>
              <a:gd name="connsiteX0" fmla="*/ 0 w 2199861"/>
              <a:gd name="connsiteY0" fmla="*/ 130755 h 382556"/>
              <a:gd name="connsiteX1" fmla="*/ 384313 w 2199861"/>
              <a:gd name="connsiteY1" fmla="*/ 11485 h 382556"/>
              <a:gd name="connsiteX2" fmla="*/ 662609 w 2199861"/>
              <a:gd name="connsiteY2" fmla="*/ 382546 h 382556"/>
              <a:gd name="connsiteX3" fmla="*/ 1166192 w 2199861"/>
              <a:gd name="connsiteY3" fmla="*/ 24738 h 382556"/>
              <a:gd name="connsiteX4" fmla="*/ 1510748 w 2199861"/>
              <a:gd name="connsiteY4" fmla="*/ 329538 h 382556"/>
              <a:gd name="connsiteX5" fmla="*/ 1855305 w 2199861"/>
              <a:gd name="connsiteY5" fmla="*/ 64494 h 382556"/>
              <a:gd name="connsiteX6" fmla="*/ 2199861 w 2199861"/>
              <a:gd name="connsiteY6" fmla="*/ 117503 h 38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9861" h="382556">
                <a:moveTo>
                  <a:pt x="0" y="130755"/>
                </a:moveTo>
                <a:cubicBezTo>
                  <a:pt x="136939" y="50137"/>
                  <a:pt x="273878" y="-30480"/>
                  <a:pt x="384313" y="11485"/>
                </a:cubicBezTo>
                <a:cubicBezTo>
                  <a:pt x="494748" y="53450"/>
                  <a:pt x="532296" y="380337"/>
                  <a:pt x="662609" y="382546"/>
                </a:cubicBezTo>
                <a:cubicBezTo>
                  <a:pt x="792922" y="384755"/>
                  <a:pt x="1024836" y="33573"/>
                  <a:pt x="1166192" y="24738"/>
                </a:cubicBezTo>
                <a:cubicBezTo>
                  <a:pt x="1307549" y="15903"/>
                  <a:pt x="1395896" y="322912"/>
                  <a:pt x="1510748" y="329538"/>
                </a:cubicBezTo>
                <a:cubicBezTo>
                  <a:pt x="1625600" y="336164"/>
                  <a:pt x="1740453" y="99833"/>
                  <a:pt x="1855305" y="64494"/>
                </a:cubicBezTo>
                <a:cubicBezTo>
                  <a:pt x="1970157" y="29155"/>
                  <a:pt x="2085009" y="73329"/>
                  <a:pt x="2199861" y="11750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任意形状 9">
            <a:extLst>
              <a:ext uri="{FF2B5EF4-FFF2-40B4-BE49-F238E27FC236}">
                <a16:creationId xmlns:a16="http://schemas.microsoft.com/office/drawing/2014/main" id="{7E689987-E840-2981-448C-1A34208F9CB8}"/>
              </a:ext>
            </a:extLst>
          </p:cNvPr>
          <p:cNvSpPr/>
          <p:nvPr/>
        </p:nvSpPr>
        <p:spPr>
          <a:xfrm>
            <a:off x="7898296" y="3458817"/>
            <a:ext cx="630214" cy="1643270"/>
          </a:xfrm>
          <a:custGeom>
            <a:avLst/>
            <a:gdLst>
              <a:gd name="connsiteX0" fmla="*/ 0 w 630214"/>
              <a:gd name="connsiteY0" fmla="*/ 0 h 1643270"/>
              <a:gd name="connsiteX1" fmla="*/ 344556 w 630214"/>
              <a:gd name="connsiteY1" fmla="*/ 384313 h 1643270"/>
              <a:gd name="connsiteX2" fmla="*/ 318052 w 630214"/>
              <a:gd name="connsiteY2" fmla="*/ 914400 h 1643270"/>
              <a:gd name="connsiteX3" fmla="*/ 609600 w 630214"/>
              <a:gd name="connsiteY3" fmla="*/ 1152940 h 1643270"/>
              <a:gd name="connsiteX4" fmla="*/ 583095 w 630214"/>
              <a:gd name="connsiteY4" fmla="*/ 1643270 h 164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214" h="1643270">
                <a:moveTo>
                  <a:pt x="0" y="0"/>
                </a:moveTo>
                <a:cubicBezTo>
                  <a:pt x="145773" y="115956"/>
                  <a:pt x="291547" y="231913"/>
                  <a:pt x="344556" y="384313"/>
                </a:cubicBezTo>
                <a:cubicBezTo>
                  <a:pt x="397565" y="536713"/>
                  <a:pt x="273878" y="786296"/>
                  <a:pt x="318052" y="914400"/>
                </a:cubicBezTo>
                <a:cubicBezTo>
                  <a:pt x="362226" y="1042504"/>
                  <a:pt x="565426" y="1031462"/>
                  <a:pt x="609600" y="1152940"/>
                </a:cubicBezTo>
                <a:cubicBezTo>
                  <a:pt x="653774" y="1274418"/>
                  <a:pt x="618434" y="1458844"/>
                  <a:pt x="583095" y="164327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任意形状 10">
            <a:extLst>
              <a:ext uri="{FF2B5EF4-FFF2-40B4-BE49-F238E27FC236}">
                <a16:creationId xmlns:a16="http://schemas.microsoft.com/office/drawing/2014/main" id="{605D4166-EB19-BB0F-F489-6D092913F57A}"/>
              </a:ext>
            </a:extLst>
          </p:cNvPr>
          <p:cNvSpPr/>
          <p:nvPr/>
        </p:nvSpPr>
        <p:spPr>
          <a:xfrm>
            <a:off x="9829330" y="3389586"/>
            <a:ext cx="528615" cy="1718442"/>
          </a:xfrm>
          <a:custGeom>
            <a:avLst/>
            <a:gdLst>
              <a:gd name="connsiteX0" fmla="*/ 528615 w 528615"/>
              <a:gd name="connsiteY0" fmla="*/ 0 h 1718442"/>
              <a:gd name="connsiteX1" fmla="*/ 276367 w 528615"/>
              <a:gd name="connsiteY1" fmla="*/ 457200 h 1718442"/>
              <a:gd name="connsiteX2" fmla="*/ 323663 w 528615"/>
              <a:gd name="connsiteY2" fmla="*/ 1056290 h 1718442"/>
              <a:gd name="connsiteX3" fmla="*/ 24118 w 528615"/>
              <a:gd name="connsiteY3" fmla="*/ 1324304 h 1718442"/>
              <a:gd name="connsiteX4" fmla="*/ 39884 w 528615"/>
              <a:gd name="connsiteY4" fmla="*/ 1718442 h 171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615" h="1718442">
                <a:moveTo>
                  <a:pt x="528615" y="0"/>
                </a:moveTo>
                <a:cubicBezTo>
                  <a:pt x="419570" y="140576"/>
                  <a:pt x="310526" y="281152"/>
                  <a:pt x="276367" y="457200"/>
                </a:cubicBezTo>
                <a:cubicBezTo>
                  <a:pt x="242208" y="633248"/>
                  <a:pt x="365704" y="911773"/>
                  <a:pt x="323663" y="1056290"/>
                </a:cubicBezTo>
                <a:cubicBezTo>
                  <a:pt x="281622" y="1200807"/>
                  <a:pt x="71414" y="1213945"/>
                  <a:pt x="24118" y="1324304"/>
                </a:cubicBezTo>
                <a:cubicBezTo>
                  <a:pt x="-23179" y="1434663"/>
                  <a:pt x="8352" y="1576552"/>
                  <a:pt x="39884" y="171844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5885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E8B5EB-FB92-9284-7DC6-457F8B3C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DOs using Cluster Covers </a:t>
            </a:r>
            <a:r>
              <a:rPr kumimoji="1" lang="en-US" altLang="zh-CN" sz="3200" dirty="0"/>
              <a:t>[</a:t>
            </a:r>
            <a:r>
              <a:rPr kumimoji="1" lang="en-US" altLang="zh-CN" sz="3200" dirty="0" err="1"/>
              <a:t>Chechik</a:t>
            </a:r>
            <a:r>
              <a:rPr kumimoji="1" lang="en-US" altLang="zh-CN" sz="3200" dirty="0"/>
              <a:t>, 2015] </a:t>
            </a:r>
            <a:endParaRPr kumimoji="1"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ln w="12700">
                <a:solidFill>
                  <a:schemeClr val="accent1"/>
                </a:solidFill>
              </a:ln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kumimoji="1" lang="en-US" altLang="zh-CN" sz="2400" dirty="0"/>
                  <a:t>Hierachy of pivots [TZ, 2001]</a:t>
                </a:r>
                <a:br>
                  <a:rPr kumimoji="1" lang="en-US" altLang="zh-CN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⊆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⊆⋯⊆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⊆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en-US" altLang="zh-CN" sz="2400" dirty="0"/>
              </a:p>
              <a:p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400" dirty="0"/>
                  <a:t>Query distance between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kumimoji="1" lang="en-US" altLang="zh-CN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400" dirty="0"/>
                  <a:t>Find the</a:t>
                </a:r>
                <a:r>
                  <a:rPr kumimoji="1" lang="en-US" altLang="zh-CN" sz="2400" b="1" dirty="0"/>
                  <a:t> closest pivots</a:t>
                </a:r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f>
                          <m:f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kumimoji="1" lang="en-US" altLang="zh-CN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400" b="1" u="sng" dirty="0"/>
                  <a:t>Main case:</a:t>
                </a:r>
                <a:r>
                  <a:rPr kumimoji="1" lang="en-US" altLang="zh-CN" sz="2400" dirty="0"/>
                  <a:t/>
                </a:r>
                <a:br>
                  <a:rPr kumimoji="1" lang="en-US" altLang="zh-CN" sz="24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200" b="0" i="0" smtClean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kumimoji="1" lang="en-US" altLang="zh-CN" sz="2200" b="0" i="0" smtClean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kumimoji="1" lang="en-US" altLang="zh-CN" sz="2200" b="0" i="0" smtClean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en-US" altLang="zh-CN" sz="2200" dirty="0"/>
                  <a:t/>
                </a:r>
                <a:br>
                  <a:rPr kumimoji="1" lang="en-US" altLang="zh-CN" sz="2200" dirty="0"/>
                </a:br>
                <a:r>
                  <a:rPr kumimoji="1" lang="en-US" altLang="zh-CN" sz="2200" dirty="0"/>
                  <a:t/>
                </a:r>
                <a:br>
                  <a:rPr kumimoji="1" lang="en-US" altLang="zh-CN" sz="2200" dirty="0"/>
                </a:br>
                <a:r>
                  <a:rPr kumimoji="1" lang="en-US" altLang="zh-CN" sz="2400" b="1" dirty="0">
                    <a:solidFill>
                      <a:srgbClr val="00B050"/>
                    </a:solidFill>
                  </a:rPr>
                  <a:t>Use cluster covers</a:t>
                </a:r>
              </a:p>
              <a:p>
                <a:endParaRPr kumimoji="1"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blipFill>
                <a:blip r:embed="rId2"/>
                <a:stretch>
                  <a:fillRect l="-1389" t="-1257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>
            <a:extLst>
              <a:ext uri="{FF2B5EF4-FFF2-40B4-BE49-F238E27FC236}">
                <a16:creationId xmlns:a16="http://schemas.microsoft.com/office/drawing/2014/main" id="{A4EAB52C-62BD-1753-969A-6437232413F6}"/>
              </a:ext>
            </a:extLst>
          </p:cNvPr>
          <p:cNvSpPr/>
          <p:nvPr/>
        </p:nvSpPr>
        <p:spPr>
          <a:xfrm>
            <a:off x="8409177" y="5102337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C149E9C-161E-173B-1777-CC4459F7B10D}"/>
              </a:ext>
            </a:extLst>
          </p:cNvPr>
          <p:cNvSpPr/>
          <p:nvPr/>
        </p:nvSpPr>
        <p:spPr>
          <a:xfrm>
            <a:off x="9806061" y="5097051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6AB7C95-D0ED-6043-193C-3F8A555BDF25}"/>
              </a:ext>
            </a:extLst>
          </p:cNvPr>
          <p:cNvSpPr/>
          <p:nvPr/>
        </p:nvSpPr>
        <p:spPr>
          <a:xfrm>
            <a:off x="10229139" y="3105869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462D35F-912D-60BA-1445-BB537059390A}"/>
              </a:ext>
            </a:extLst>
          </p:cNvPr>
          <p:cNvSpPr/>
          <p:nvPr/>
        </p:nvSpPr>
        <p:spPr>
          <a:xfrm>
            <a:off x="7724439" y="3141000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A993D0-7D77-42E6-6862-703FDADA44C8}"/>
              </a:ext>
            </a:extLst>
          </p:cNvPr>
          <p:cNvSpPr txBox="1"/>
          <p:nvPr/>
        </p:nvSpPr>
        <p:spPr>
          <a:xfrm>
            <a:off x="8344327" y="5277748"/>
            <a:ext cx="309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s</a:t>
            </a:r>
            <a:endParaRPr kumimoji="1" lang="zh-CN" altLang="en-US" sz="24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222D2EA-B7D0-842C-B654-43C700853FA6}"/>
              </a:ext>
            </a:extLst>
          </p:cNvPr>
          <p:cNvSpPr txBox="1"/>
          <p:nvPr/>
        </p:nvSpPr>
        <p:spPr>
          <a:xfrm>
            <a:off x="9779009" y="5291000"/>
            <a:ext cx="282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t</a:t>
            </a:r>
            <a:endParaRPr kumimoji="1" lang="zh-CN" altLang="en-US" sz="2400" dirty="0"/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08A51B8E-57FD-6590-DCB0-6ABA74612CA5}"/>
              </a:ext>
            </a:extLst>
          </p:cNvPr>
          <p:cNvCxnSpPr>
            <a:cxnSpLocks/>
          </p:cNvCxnSpPr>
          <p:nvPr/>
        </p:nvCxnSpPr>
        <p:spPr>
          <a:xfrm>
            <a:off x="7897467" y="3399972"/>
            <a:ext cx="567098" cy="169969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FA3E0213-005A-8FF5-E219-90FCBE5A87A7}"/>
              </a:ext>
            </a:extLst>
          </p:cNvPr>
          <p:cNvCxnSpPr>
            <a:cxnSpLocks/>
          </p:cNvCxnSpPr>
          <p:nvPr/>
        </p:nvCxnSpPr>
        <p:spPr>
          <a:xfrm flipH="1">
            <a:off x="9930673" y="3364841"/>
            <a:ext cx="413438" cy="1729542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B6BEFC2-BEBA-815A-9B3B-8E3C9D9161D0}"/>
                  </a:ext>
                </a:extLst>
              </p:cNvPr>
              <p:cNvSpPr txBox="1"/>
              <p:nvPr/>
            </p:nvSpPr>
            <p:spPr>
              <a:xfrm>
                <a:off x="6350497" y="2126222"/>
                <a:ext cx="1674241" cy="783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f>
                            <m:f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B6BEFC2-BEBA-815A-9B3B-8E3C9D916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497" y="2126222"/>
                <a:ext cx="1674241" cy="783035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9FDCB72-F808-5E0A-2941-1392F82B453B}"/>
                  </a:ext>
                </a:extLst>
              </p:cNvPr>
              <p:cNvSpPr txBox="1"/>
              <p:nvPr/>
            </p:nvSpPr>
            <p:spPr>
              <a:xfrm>
                <a:off x="10373139" y="2171276"/>
                <a:ext cx="1664430" cy="783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f>
                            <m:f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9FDCB72-F808-5E0A-2941-1392F82B4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3139" y="2171276"/>
                <a:ext cx="1664430" cy="783035"/>
              </a:xfrm>
              <a:prstGeom prst="rect">
                <a:avLst/>
              </a:prstGeom>
              <a:blipFill>
                <a:blip r:embed="rId4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62264C75-09EB-3AB5-645A-8CACECB8698F}"/>
              </a:ext>
            </a:extLst>
          </p:cNvPr>
          <p:cNvCxnSpPr>
            <a:cxnSpLocks/>
          </p:cNvCxnSpPr>
          <p:nvPr/>
        </p:nvCxnSpPr>
        <p:spPr>
          <a:xfrm flipV="1">
            <a:off x="8562817" y="5192635"/>
            <a:ext cx="1269604" cy="528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93B63C92-83F8-6514-D46D-8814F7BEB334}"/>
              </a:ext>
            </a:extLst>
          </p:cNvPr>
          <p:cNvSpPr txBox="1"/>
          <p:nvPr/>
        </p:nvSpPr>
        <p:spPr>
          <a:xfrm>
            <a:off x="6644677" y="5794930"/>
            <a:ext cx="4094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/>
              <a:t>dist</a:t>
            </a:r>
            <a:r>
              <a:rPr kumimoji="1" lang="en-US" altLang="zh-CN" sz="2400" dirty="0"/>
              <a:t>(s, u) is much longer than </a:t>
            </a:r>
            <a:r>
              <a:rPr kumimoji="1" lang="en-US" altLang="zh-CN" sz="2400" dirty="0" err="1"/>
              <a:t>dist</a:t>
            </a:r>
            <a:r>
              <a:rPr kumimoji="1" lang="en-US" altLang="zh-CN" sz="2400" dirty="0"/>
              <a:t>(s, t)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93102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E8B5EB-FB92-9284-7DC6-457F8B3C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DOs using Cluster Covers </a:t>
            </a:r>
            <a:r>
              <a:rPr kumimoji="1" lang="en-US" altLang="zh-CN" sz="3200" dirty="0"/>
              <a:t>[</a:t>
            </a:r>
            <a:r>
              <a:rPr kumimoji="1" lang="en-US" altLang="zh-CN" sz="3200" dirty="0" err="1"/>
              <a:t>Chechik</a:t>
            </a:r>
            <a:r>
              <a:rPr kumimoji="1" lang="en-US" altLang="zh-CN" sz="3200" dirty="0"/>
              <a:t>, 2015] </a:t>
            </a:r>
            <a:endParaRPr kumimoji="1"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400" b="1" u="sng" dirty="0"/>
                  <a:t>Main case:</a:t>
                </a:r>
                <a:r>
                  <a:rPr kumimoji="1" lang="en-US" altLang="zh-CN" sz="2400" dirty="0"/>
                  <a:t/>
                </a:r>
                <a:br>
                  <a:rPr kumimoji="1" lang="en-US" altLang="zh-CN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200" b="0" i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kumimoji="1" lang="en-US" altLang="zh-CN" sz="2200" b="0" i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kumimoji="1" lang="en-US" altLang="zh-CN" sz="2200" b="0" i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1" lang="en-US" altLang="zh-CN" sz="2200" dirty="0"/>
              </a:p>
              <a:p>
                <a:pPr marL="0" indent="0">
                  <a:buNone/>
                </a:pPr>
                <a:endParaRPr kumimoji="1" lang="en-US" altLang="zh-CN" sz="2400" b="1" dirty="0"/>
              </a:p>
              <a:p>
                <a:pPr marL="0" indent="0">
                  <a:buNone/>
                </a:pPr>
                <a:r>
                  <a:rPr kumimoji="1" lang="en-US" altLang="zh-CN" sz="2400" b="1" dirty="0"/>
                  <a:t>Cluster covers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∪⋯∪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blipFill>
                <a:blip r:embed="rId2"/>
                <a:stretch>
                  <a:fillRect l="-1683" t="-1744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>
            <a:extLst>
              <a:ext uri="{FF2B5EF4-FFF2-40B4-BE49-F238E27FC236}">
                <a16:creationId xmlns:a16="http://schemas.microsoft.com/office/drawing/2014/main" id="{A4EAB52C-62BD-1753-969A-6437232413F6}"/>
              </a:ext>
            </a:extLst>
          </p:cNvPr>
          <p:cNvSpPr/>
          <p:nvPr/>
        </p:nvSpPr>
        <p:spPr>
          <a:xfrm>
            <a:off x="8409177" y="5102337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C149E9C-161E-173B-1777-CC4459F7B10D}"/>
              </a:ext>
            </a:extLst>
          </p:cNvPr>
          <p:cNvSpPr/>
          <p:nvPr/>
        </p:nvSpPr>
        <p:spPr>
          <a:xfrm>
            <a:off x="9806061" y="5097051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6AB7C95-D0ED-6043-193C-3F8A555BDF25}"/>
              </a:ext>
            </a:extLst>
          </p:cNvPr>
          <p:cNvSpPr/>
          <p:nvPr/>
        </p:nvSpPr>
        <p:spPr>
          <a:xfrm>
            <a:off x="10229139" y="3105869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462D35F-912D-60BA-1445-BB537059390A}"/>
              </a:ext>
            </a:extLst>
          </p:cNvPr>
          <p:cNvSpPr/>
          <p:nvPr/>
        </p:nvSpPr>
        <p:spPr>
          <a:xfrm>
            <a:off x="7724439" y="3141000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A993D0-7D77-42E6-6862-703FDADA44C8}"/>
              </a:ext>
            </a:extLst>
          </p:cNvPr>
          <p:cNvSpPr txBox="1"/>
          <p:nvPr/>
        </p:nvSpPr>
        <p:spPr>
          <a:xfrm>
            <a:off x="8344327" y="5277748"/>
            <a:ext cx="309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s</a:t>
            </a:r>
            <a:endParaRPr kumimoji="1" lang="zh-CN" altLang="en-US" sz="24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222D2EA-B7D0-842C-B654-43C700853FA6}"/>
              </a:ext>
            </a:extLst>
          </p:cNvPr>
          <p:cNvSpPr txBox="1"/>
          <p:nvPr/>
        </p:nvSpPr>
        <p:spPr>
          <a:xfrm>
            <a:off x="9779009" y="5291000"/>
            <a:ext cx="282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t</a:t>
            </a:r>
            <a:endParaRPr kumimoji="1" lang="zh-CN" altLang="en-US" sz="2400" dirty="0"/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08A51B8E-57FD-6590-DCB0-6ABA74612CA5}"/>
              </a:ext>
            </a:extLst>
          </p:cNvPr>
          <p:cNvCxnSpPr>
            <a:cxnSpLocks/>
          </p:cNvCxnSpPr>
          <p:nvPr/>
        </p:nvCxnSpPr>
        <p:spPr>
          <a:xfrm>
            <a:off x="7897467" y="3399972"/>
            <a:ext cx="567098" cy="169969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FA3E0213-005A-8FF5-E219-90FCBE5A87A7}"/>
              </a:ext>
            </a:extLst>
          </p:cNvPr>
          <p:cNvCxnSpPr>
            <a:cxnSpLocks/>
          </p:cNvCxnSpPr>
          <p:nvPr/>
        </p:nvCxnSpPr>
        <p:spPr>
          <a:xfrm flipH="1">
            <a:off x="9930673" y="3364841"/>
            <a:ext cx="413438" cy="1729542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B6BEFC2-BEBA-815A-9B3B-8E3C9D9161D0}"/>
                  </a:ext>
                </a:extLst>
              </p:cNvPr>
              <p:cNvSpPr txBox="1"/>
              <p:nvPr/>
            </p:nvSpPr>
            <p:spPr>
              <a:xfrm>
                <a:off x="6350497" y="2126222"/>
                <a:ext cx="1674241" cy="783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f>
                            <m:f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B6BEFC2-BEBA-815A-9B3B-8E3C9D916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497" y="2126222"/>
                <a:ext cx="1674241" cy="783035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9FDCB72-F808-5E0A-2941-1392F82B453B}"/>
                  </a:ext>
                </a:extLst>
              </p:cNvPr>
              <p:cNvSpPr txBox="1"/>
              <p:nvPr/>
            </p:nvSpPr>
            <p:spPr>
              <a:xfrm>
                <a:off x="10373139" y="2171276"/>
                <a:ext cx="1664430" cy="783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f>
                            <m:f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9FDCB72-F808-5E0A-2941-1392F82B4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3139" y="2171276"/>
                <a:ext cx="1664430" cy="783035"/>
              </a:xfrm>
              <a:prstGeom prst="rect">
                <a:avLst/>
              </a:prstGeom>
              <a:blipFill>
                <a:blip r:embed="rId4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62264C75-09EB-3AB5-645A-8CACECB8698F}"/>
              </a:ext>
            </a:extLst>
          </p:cNvPr>
          <p:cNvCxnSpPr>
            <a:cxnSpLocks/>
          </p:cNvCxnSpPr>
          <p:nvPr/>
        </p:nvCxnSpPr>
        <p:spPr>
          <a:xfrm flipV="1">
            <a:off x="8562817" y="5192635"/>
            <a:ext cx="1269604" cy="528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椭圆 4">
            <a:extLst>
              <a:ext uri="{FF2B5EF4-FFF2-40B4-BE49-F238E27FC236}">
                <a16:creationId xmlns:a16="http://schemas.microsoft.com/office/drawing/2014/main" id="{AA365206-08EE-2137-F489-C50D75E6C203}"/>
              </a:ext>
            </a:extLst>
          </p:cNvPr>
          <p:cNvSpPr/>
          <p:nvPr/>
        </p:nvSpPr>
        <p:spPr>
          <a:xfrm>
            <a:off x="6691749" y="3577764"/>
            <a:ext cx="1436346" cy="217490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19CBC96-1829-359D-05E5-654EF6590540}"/>
              </a:ext>
            </a:extLst>
          </p:cNvPr>
          <p:cNvSpPr/>
          <p:nvPr/>
        </p:nvSpPr>
        <p:spPr>
          <a:xfrm rot="19864711">
            <a:off x="7965769" y="3438070"/>
            <a:ext cx="2288103" cy="271787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55C625C-D0C0-8574-B351-1C813D659A70}"/>
              </a:ext>
            </a:extLst>
          </p:cNvPr>
          <p:cNvSpPr/>
          <p:nvPr/>
        </p:nvSpPr>
        <p:spPr>
          <a:xfrm>
            <a:off x="7464891" y="4374314"/>
            <a:ext cx="1436346" cy="217490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2B50FE4F-2F9F-364F-9B61-D69C70D73F3E}"/>
              </a:ext>
            </a:extLst>
          </p:cNvPr>
          <p:cNvSpPr/>
          <p:nvPr/>
        </p:nvSpPr>
        <p:spPr>
          <a:xfrm>
            <a:off x="9364465" y="3600563"/>
            <a:ext cx="1436346" cy="217490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E66CA51-6AE7-C794-4264-77665DB65221}"/>
              </a:ext>
            </a:extLst>
          </p:cNvPr>
          <p:cNvSpPr/>
          <p:nvPr/>
        </p:nvSpPr>
        <p:spPr>
          <a:xfrm>
            <a:off x="10426379" y="4040121"/>
            <a:ext cx="1436346" cy="217490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BEA3708F-0666-6107-2EFF-86876E71E889}"/>
              </a:ext>
            </a:extLst>
          </p:cNvPr>
          <p:cNvSpPr/>
          <p:nvPr/>
        </p:nvSpPr>
        <p:spPr>
          <a:xfrm>
            <a:off x="8174579" y="4397113"/>
            <a:ext cx="2547656" cy="217490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990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E8B5EB-FB92-9284-7DC6-457F8B3C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DOs using Cluster Covers </a:t>
            </a:r>
            <a:r>
              <a:rPr kumimoji="1" lang="en-US" altLang="zh-CN" sz="3200" dirty="0"/>
              <a:t>[</a:t>
            </a:r>
            <a:r>
              <a:rPr kumimoji="1" lang="en-US" altLang="zh-CN" sz="3200" dirty="0" err="1"/>
              <a:t>Chechik</a:t>
            </a:r>
            <a:r>
              <a:rPr kumimoji="1" lang="en-US" altLang="zh-CN" sz="3200" dirty="0"/>
              <a:t>, 2015] </a:t>
            </a:r>
            <a:endParaRPr kumimoji="1"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400" b="1" u="sng" dirty="0"/>
                  <a:t>Main case:</a:t>
                </a:r>
                <a:r>
                  <a:rPr kumimoji="1" lang="en-US" altLang="zh-CN" sz="2400" dirty="0"/>
                  <a:t/>
                </a:r>
                <a:br>
                  <a:rPr kumimoji="1" lang="en-US" altLang="zh-CN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200" b="0" i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kumimoji="1" lang="en-US" altLang="zh-CN" sz="2200" b="0" i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kumimoji="1" lang="en-US" altLang="zh-CN" sz="2200" b="0" i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1" lang="en-US" altLang="zh-CN" sz="2200" dirty="0"/>
              </a:p>
              <a:p>
                <a:pPr marL="0" indent="0">
                  <a:buNone/>
                </a:pPr>
                <a:endParaRPr kumimoji="1" lang="en-US" altLang="zh-CN" sz="2400" b="1" dirty="0"/>
              </a:p>
              <a:p>
                <a:pPr marL="0" indent="0">
                  <a:buNone/>
                </a:pPr>
                <a:r>
                  <a:rPr kumimoji="1" lang="en-US" altLang="zh-CN" sz="2400" b="1" dirty="0"/>
                  <a:t>Cluster covers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∪⋯∪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kumimoji="1" lang="en-US" altLang="zh-CN" sz="2400" dirty="0"/>
              </a:p>
              <a:p>
                <a:r>
                  <a:rPr kumimoji="1" lang="en-US" altLang="zh-CN" sz="2400" dirty="0"/>
                  <a:t>Pick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containing both </a:t>
                </a:r>
                <a:r>
                  <a:rPr kumimoji="1" lang="en-US" altLang="zh-CN" sz="2400" dirty="0" err="1"/>
                  <a:t>s,t</a:t>
                </a:r>
                <a:r>
                  <a:rPr kumimoji="1" lang="en-US" altLang="zh-CN" sz="2400" dirty="0"/>
                  <a:t>,</a:t>
                </a:r>
                <a:br>
                  <a:rPr kumimoji="1" lang="en-US" altLang="zh-CN" sz="2400" dirty="0"/>
                </a:br>
                <a14:m>
                  <m:oMath xmlns:m="http://schemas.openxmlformats.org/officeDocument/2006/math">
                    <m:r>
                      <a:rPr kumimoji="1" lang="en-US" altLang="zh-CN" sz="2400" b="1">
                        <a:latin typeface="Cambria Math" panose="02040503050406030204" pitchFamily="18" charset="0"/>
                      </a:rPr>
                      <m:t>𝐫𝐚𝐝</m:t>
                    </m:r>
                    <m:r>
                      <a:rPr kumimoji="1" lang="en-US" altLang="zh-CN" sz="2400" b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kumimoji="1" lang="en-US" altLang="zh-CN" sz="2400" b="1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kumimoji="1" lang="en-US" altLang="zh-CN" sz="2400" b="1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𝐝𝐢𝐬𝐭</m:t>
                    </m:r>
                    <m:d>
                      <m:dPr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𝐝𝐢𝐬𝐭</m:t>
                    </m:r>
                    <m:d>
                      <m:dPr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blipFill>
                <a:blip r:embed="rId2"/>
                <a:stretch>
                  <a:fillRect l="-1683" t="-1744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>
            <a:extLst>
              <a:ext uri="{FF2B5EF4-FFF2-40B4-BE49-F238E27FC236}">
                <a16:creationId xmlns:a16="http://schemas.microsoft.com/office/drawing/2014/main" id="{A4EAB52C-62BD-1753-969A-6437232413F6}"/>
              </a:ext>
            </a:extLst>
          </p:cNvPr>
          <p:cNvSpPr/>
          <p:nvPr/>
        </p:nvSpPr>
        <p:spPr>
          <a:xfrm>
            <a:off x="8409177" y="5102337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C149E9C-161E-173B-1777-CC4459F7B10D}"/>
              </a:ext>
            </a:extLst>
          </p:cNvPr>
          <p:cNvSpPr/>
          <p:nvPr/>
        </p:nvSpPr>
        <p:spPr>
          <a:xfrm>
            <a:off x="9806061" y="5097051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6AB7C95-D0ED-6043-193C-3F8A555BDF25}"/>
              </a:ext>
            </a:extLst>
          </p:cNvPr>
          <p:cNvSpPr/>
          <p:nvPr/>
        </p:nvSpPr>
        <p:spPr>
          <a:xfrm>
            <a:off x="10229139" y="3105869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462D35F-912D-60BA-1445-BB537059390A}"/>
              </a:ext>
            </a:extLst>
          </p:cNvPr>
          <p:cNvSpPr/>
          <p:nvPr/>
        </p:nvSpPr>
        <p:spPr>
          <a:xfrm>
            <a:off x="7724439" y="3141000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A993D0-7D77-42E6-6862-703FDADA44C8}"/>
              </a:ext>
            </a:extLst>
          </p:cNvPr>
          <p:cNvSpPr txBox="1"/>
          <p:nvPr/>
        </p:nvSpPr>
        <p:spPr>
          <a:xfrm>
            <a:off x="8344327" y="5277748"/>
            <a:ext cx="309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s</a:t>
            </a:r>
            <a:endParaRPr kumimoji="1" lang="zh-CN" altLang="en-US" sz="24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222D2EA-B7D0-842C-B654-43C700853FA6}"/>
              </a:ext>
            </a:extLst>
          </p:cNvPr>
          <p:cNvSpPr txBox="1"/>
          <p:nvPr/>
        </p:nvSpPr>
        <p:spPr>
          <a:xfrm>
            <a:off x="9779009" y="5291000"/>
            <a:ext cx="282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t</a:t>
            </a:r>
            <a:endParaRPr kumimoji="1" lang="zh-CN" altLang="en-US" sz="2400" dirty="0"/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08A51B8E-57FD-6590-DCB0-6ABA74612CA5}"/>
              </a:ext>
            </a:extLst>
          </p:cNvPr>
          <p:cNvCxnSpPr>
            <a:cxnSpLocks/>
          </p:cNvCxnSpPr>
          <p:nvPr/>
        </p:nvCxnSpPr>
        <p:spPr>
          <a:xfrm>
            <a:off x="7897467" y="3399972"/>
            <a:ext cx="567098" cy="169969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FA3E0213-005A-8FF5-E219-90FCBE5A87A7}"/>
              </a:ext>
            </a:extLst>
          </p:cNvPr>
          <p:cNvCxnSpPr>
            <a:cxnSpLocks/>
          </p:cNvCxnSpPr>
          <p:nvPr/>
        </p:nvCxnSpPr>
        <p:spPr>
          <a:xfrm flipH="1">
            <a:off x="9930673" y="3364841"/>
            <a:ext cx="413438" cy="1729542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B6BEFC2-BEBA-815A-9B3B-8E3C9D9161D0}"/>
                  </a:ext>
                </a:extLst>
              </p:cNvPr>
              <p:cNvSpPr txBox="1"/>
              <p:nvPr/>
            </p:nvSpPr>
            <p:spPr>
              <a:xfrm>
                <a:off x="6350497" y="2126222"/>
                <a:ext cx="1674241" cy="783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f>
                            <m:f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B6BEFC2-BEBA-815A-9B3B-8E3C9D916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497" y="2126222"/>
                <a:ext cx="1674241" cy="783035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9FDCB72-F808-5E0A-2941-1392F82B453B}"/>
                  </a:ext>
                </a:extLst>
              </p:cNvPr>
              <p:cNvSpPr txBox="1"/>
              <p:nvPr/>
            </p:nvSpPr>
            <p:spPr>
              <a:xfrm>
                <a:off x="10373139" y="2171276"/>
                <a:ext cx="1664430" cy="783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f>
                            <m:f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9FDCB72-F808-5E0A-2941-1392F82B4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3139" y="2171276"/>
                <a:ext cx="1664430" cy="783035"/>
              </a:xfrm>
              <a:prstGeom prst="rect">
                <a:avLst/>
              </a:prstGeom>
              <a:blipFill>
                <a:blip r:embed="rId4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62264C75-09EB-3AB5-645A-8CACECB8698F}"/>
              </a:ext>
            </a:extLst>
          </p:cNvPr>
          <p:cNvCxnSpPr>
            <a:cxnSpLocks/>
          </p:cNvCxnSpPr>
          <p:nvPr/>
        </p:nvCxnSpPr>
        <p:spPr>
          <a:xfrm flipV="1">
            <a:off x="8562817" y="5192635"/>
            <a:ext cx="1269604" cy="528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椭圆 7">
            <a:extLst>
              <a:ext uri="{FF2B5EF4-FFF2-40B4-BE49-F238E27FC236}">
                <a16:creationId xmlns:a16="http://schemas.microsoft.com/office/drawing/2014/main" id="{519CBC96-1829-359D-05E5-654EF6590540}"/>
              </a:ext>
            </a:extLst>
          </p:cNvPr>
          <p:cNvSpPr/>
          <p:nvPr/>
        </p:nvSpPr>
        <p:spPr>
          <a:xfrm rot="19864711">
            <a:off x="7965769" y="3438070"/>
            <a:ext cx="2288103" cy="271787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750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855BEE-8683-CF60-337B-F5D76803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Graph Metric Compression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0B0762-9632-406D-C156-23341C54E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685"/>
            <a:ext cx="10515600" cy="6463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en-US" altLang="zh-CN" b="1" dirty="0"/>
              <a:t>Compress</a:t>
            </a:r>
            <a:r>
              <a:rPr kumimoji="1" lang="en-US" altLang="zh-CN" dirty="0"/>
              <a:t> a </a:t>
            </a:r>
            <a:r>
              <a:rPr kumimoji="1" lang="en-US" altLang="zh-CN" b="1" dirty="0">
                <a:solidFill>
                  <a:srgbClr val="FF0000"/>
                </a:solidFill>
              </a:rPr>
              <a:t>large graph</a:t>
            </a:r>
            <a:r>
              <a:rPr kumimoji="1" lang="en-US" altLang="zh-CN" dirty="0"/>
              <a:t> into a </a:t>
            </a:r>
            <a:r>
              <a:rPr kumimoji="1" lang="en-US" altLang="zh-CN" b="1" dirty="0">
                <a:solidFill>
                  <a:srgbClr val="00B050"/>
                </a:solidFill>
              </a:rPr>
              <a:t>small representation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6B96939-5625-65B0-EF87-D608B3A7C55C}"/>
              </a:ext>
            </a:extLst>
          </p:cNvPr>
          <p:cNvSpPr txBox="1"/>
          <p:nvPr/>
        </p:nvSpPr>
        <p:spPr>
          <a:xfrm>
            <a:off x="7275443" y="5433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55" name="图形 54">
            <a:extLst>
              <a:ext uri="{FF2B5EF4-FFF2-40B4-BE49-F238E27FC236}">
                <a16:creationId xmlns:a16="http://schemas.microsoft.com/office/drawing/2014/main" id="{0ADB1FDC-20BC-1401-C7F0-BC1123436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112" y="2899627"/>
            <a:ext cx="3418640" cy="2473435"/>
          </a:xfrm>
          <a:prstGeom prst="rect">
            <a:avLst/>
          </a:prstGeom>
        </p:spPr>
      </p:pic>
      <p:sp>
        <p:nvSpPr>
          <p:cNvPr id="56" name="文本框 55">
            <a:extLst>
              <a:ext uri="{FF2B5EF4-FFF2-40B4-BE49-F238E27FC236}">
                <a16:creationId xmlns:a16="http://schemas.microsoft.com/office/drawing/2014/main" id="{B9BE366E-B774-B9E8-5465-06D7FE6AC7E9}"/>
              </a:ext>
            </a:extLst>
          </p:cNvPr>
          <p:cNvSpPr txBox="1"/>
          <p:nvPr/>
        </p:nvSpPr>
        <p:spPr>
          <a:xfrm>
            <a:off x="1842161" y="2433574"/>
            <a:ext cx="1762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/>
              <a:t>large graph</a:t>
            </a:r>
            <a:endParaRPr kumimoji="1" lang="zh-CN" altLang="en-US" sz="2400" dirty="0"/>
          </a:p>
        </p:txBody>
      </p:sp>
      <p:cxnSp>
        <p:nvCxnSpPr>
          <p:cNvPr id="58" name="直线箭头连接符 57">
            <a:extLst>
              <a:ext uri="{FF2B5EF4-FFF2-40B4-BE49-F238E27FC236}">
                <a16:creationId xmlns:a16="http://schemas.microsoft.com/office/drawing/2014/main" id="{6B4B2D6E-A41E-35E1-3A56-7FDCF442740D}"/>
              </a:ext>
            </a:extLst>
          </p:cNvPr>
          <p:cNvCxnSpPr>
            <a:cxnSpLocks/>
          </p:cNvCxnSpPr>
          <p:nvPr/>
        </p:nvCxnSpPr>
        <p:spPr>
          <a:xfrm>
            <a:off x="4956723" y="4191454"/>
            <a:ext cx="195953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DBB6C12E-8B3D-FB8D-F498-843EDC7DF049}"/>
              </a:ext>
            </a:extLst>
          </p:cNvPr>
          <p:cNvSpPr txBox="1"/>
          <p:nvPr/>
        </p:nvSpPr>
        <p:spPr>
          <a:xfrm>
            <a:off x="5113916" y="3439772"/>
            <a:ext cx="180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compress</a:t>
            </a:r>
            <a:endParaRPr kumimoji="1" lang="zh-CN" altLang="en-US" sz="2400" dirty="0"/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A01E7CF1-E01C-23A5-6770-F0C551AE4799}"/>
              </a:ext>
            </a:extLst>
          </p:cNvPr>
          <p:cNvSpPr txBox="1"/>
          <p:nvPr/>
        </p:nvSpPr>
        <p:spPr>
          <a:xfrm>
            <a:off x="6916253" y="2984628"/>
            <a:ext cx="2866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small representation</a:t>
            </a:r>
            <a:endParaRPr kumimoji="1" lang="zh-CN" altLang="en-US" sz="2400" dirty="0"/>
          </a:p>
        </p:txBody>
      </p:sp>
      <p:pic>
        <p:nvPicPr>
          <p:cNvPr id="5" name="图片 4" descr="形状&#10;&#10;低可信度描述已自动生成">
            <a:extLst>
              <a:ext uri="{FF2B5EF4-FFF2-40B4-BE49-F238E27FC236}">
                <a16:creationId xmlns:a16="http://schemas.microsoft.com/office/drawing/2014/main" id="{631A0808-5F56-38A6-010D-8EA15D923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470" y="3516809"/>
            <a:ext cx="1074056" cy="1074056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64670D72-4366-6FB0-7BF8-48E0F79F3142}"/>
              </a:ext>
            </a:extLst>
          </p:cNvPr>
          <p:cNvSpPr txBox="1">
            <a:spLocks/>
          </p:cNvSpPr>
          <p:nvPr/>
        </p:nvSpPr>
        <p:spPr>
          <a:xfrm>
            <a:off x="838200" y="5802723"/>
            <a:ext cx="10515600" cy="646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zh-CN" b="1" u="sng" dirty="0"/>
              <a:t>Examples:</a:t>
            </a:r>
            <a:r>
              <a:rPr kumimoji="1" lang="en-US" altLang="zh-CN" dirty="0"/>
              <a:t> trees, spanners, </a:t>
            </a:r>
            <a:r>
              <a:rPr kumimoji="1" lang="en-US" altLang="zh-CN" b="1" dirty="0">
                <a:solidFill>
                  <a:srgbClr val="00B0F0"/>
                </a:solidFill>
              </a:rPr>
              <a:t>distance oracles</a:t>
            </a:r>
          </a:p>
        </p:txBody>
      </p: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05DB0B2B-646D-E983-97B6-D83599C97823}"/>
              </a:ext>
            </a:extLst>
          </p:cNvPr>
          <p:cNvCxnSpPr>
            <a:cxnSpLocks/>
          </p:cNvCxnSpPr>
          <p:nvPr/>
        </p:nvCxnSpPr>
        <p:spPr>
          <a:xfrm>
            <a:off x="9353308" y="4191454"/>
            <a:ext cx="858869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E684CB50-FB8A-6554-9EC8-2CFE170178D6}"/>
              </a:ext>
            </a:extLst>
          </p:cNvPr>
          <p:cNvSpPr txBox="1"/>
          <p:nvPr/>
        </p:nvSpPr>
        <p:spPr>
          <a:xfrm>
            <a:off x="10451513" y="3720845"/>
            <a:ext cx="1475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preserve </a:t>
            </a:r>
          </a:p>
          <a:p>
            <a:r>
              <a:rPr kumimoji="1" lang="en-US" altLang="zh-CN" sz="2400" b="1" dirty="0"/>
              <a:t>distances</a:t>
            </a:r>
            <a:endParaRPr kumimoji="1"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91165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E8B5EB-FB92-9284-7DC6-457F8B3C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DOs using Cluster Covers </a:t>
            </a:r>
            <a:r>
              <a:rPr kumimoji="1" lang="en-US" altLang="zh-CN" sz="3200" dirty="0"/>
              <a:t>[</a:t>
            </a:r>
            <a:r>
              <a:rPr kumimoji="1" lang="en-US" altLang="zh-CN" sz="3200" dirty="0" err="1"/>
              <a:t>Chechik</a:t>
            </a:r>
            <a:r>
              <a:rPr kumimoji="1" lang="en-US" altLang="zh-CN" sz="3200" dirty="0"/>
              <a:t>, 2015] </a:t>
            </a:r>
            <a:endParaRPr kumimoji="1"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ln w="12700">
                <a:solidFill>
                  <a:schemeClr val="accent1"/>
                </a:solidFill>
              </a:ln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zh-CN" sz="2400" b="1" u="sng" dirty="0"/>
                  <a:t>Main case:</a:t>
                </a:r>
                <a:r>
                  <a:rPr kumimoji="1" lang="en-US" altLang="zh-CN" sz="2400" dirty="0"/>
                  <a:t/>
                </a:r>
                <a:br>
                  <a:rPr kumimoji="1" lang="en-US" altLang="zh-CN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200" b="0" i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kumimoji="1" lang="en-US" altLang="zh-CN" sz="2200" b="0" i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kumimoji="1" lang="en-US" altLang="zh-CN" sz="2200" b="0" i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1" lang="en-US" altLang="zh-CN" sz="2200" dirty="0"/>
              </a:p>
              <a:p>
                <a:pPr marL="0" indent="0">
                  <a:buNone/>
                </a:pPr>
                <a:endParaRPr kumimoji="1" lang="en-US" altLang="zh-CN" sz="2400" b="1" dirty="0"/>
              </a:p>
              <a:p>
                <a:pPr marL="0" indent="0">
                  <a:buNone/>
                </a:pPr>
                <a:r>
                  <a:rPr kumimoji="1" lang="en-US" altLang="zh-CN" sz="2400" b="1" dirty="0"/>
                  <a:t>Cluster covers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∪⋯∪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kumimoji="1" lang="en-US" altLang="zh-CN" sz="2400" dirty="0"/>
              </a:p>
              <a:p>
                <a:r>
                  <a:rPr kumimoji="1" lang="en-US" altLang="zh-CN" sz="2400" dirty="0"/>
                  <a:t>Pick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containing both </a:t>
                </a:r>
                <a:r>
                  <a:rPr kumimoji="1" lang="en-US" altLang="zh-CN" sz="2400" dirty="0" err="1"/>
                  <a:t>s,t</a:t>
                </a:r>
                <a:r>
                  <a:rPr kumimoji="1" lang="en-US" altLang="zh-CN" sz="2400" dirty="0"/>
                  <a:t>, </a:t>
                </a:r>
                <a:br>
                  <a:rPr kumimoji="1" lang="en-US" altLang="zh-CN" sz="2400" dirty="0"/>
                </a:br>
                <a14:m>
                  <m:oMath xmlns:m="http://schemas.openxmlformats.org/officeDocument/2006/math">
                    <m:r>
                      <a:rPr kumimoji="1" lang="en-US" altLang="zh-CN" sz="2400" b="1" i="0" smtClean="0">
                        <a:latin typeface="Cambria Math" panose="02040503050406030204" pitchFamily="18" charset="0"/>
                      </a:rPr>
                      <m:t>𝐫𝐚𝐝</m:t>
                    </m:r>
                    <m:r>
                      <a:rPr kumimoji="1" lang="en-US" altLang="zh-CN" sz="2400" b="1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kumimoji="1" lang="en-US" altLang="zh-CN" sz="24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kumimoji="1" lang="en-US" altLang="zh-CN" sz="2400" b="1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𝐝𝐢𝐬𝐭</m:t>
                    </m:r>
                    <m:d>
                      <m:dPr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𝐝𝐢𝐬𝐭</m:t>
                    </m:r>
                    <m:d>
                      <m:dPr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kumimoji="1" lang="en-US" altLang="zh-CN" sz="24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has a center c which stores </a:t>
                </a:r>
                <a14:m>
                  <m:oMath xmlns:m="http://schemas.openxmlformats.org/officeDocument/2006/math">
                    <m:r>
                      <a:rPr kumimoji="1"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𝐝𝐢𝐬𝐭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for all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, and return</a:t>
                </a:r>
                <a:br>
                  <a:rPr kumimoji="1" lang="en-US" altLang="zh-CN" sz="24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est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dist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blipFill>
                <a:blip r:embed="rId2"/>
                <a:stretch>
                  <a:fillRect l="-1389" t="-1816" r="-1620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>
            <a:extLst>
              <a:ext uri="{FF2B5EF4-FFF2-40B4-BE49-F238E27FC236}">
                <a16:creationId xmlns:a16="http://schemas.microsoft.com/office/drawing/2014/main" id="{A4EAB52C-62BD-1753-969A-6437232413F6}"/>
              </a:ext>
            </a:extLst>
          </p:cNvPr>
          <p:cNvSpPr/>
          <p:nvPr/>
        </p:nvSpPr>
        <p:spPr>
          <a:xfrm>
            <a:off x="8409177" y="5102337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C149E9C-161E-173B-1777-CC4459F7B10D}"/>
              </a:ext>
            </a:extLst>
          </p:cNvPr>
          <p:cNvSpPr/>
          <p:nvPr/>
        </p:nvSpPr>
        <p:spPr>
          <a:xfrm>
            <a:off x="9806061" y="5097051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6AB7C95-D0ED-6043-193C-3F8A555BDF25}"/>
              </a:ext>
            </a:extLst>
          </p:cNvPr>
          <p:cNvSpPr/>
          <p:nvPr/>
        </p:nvSpPr>
        <p:spPr>
          <a:xfrm>
            <a:off x="10229139" y="3105869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462D35F-912D-60BA-1445-BB537059390A}"/>
              </a:ext>
            </a:extLst>
          </p:cNvPr>
          <p:cNvSpPr/>
          <p:nvPr/>
        </p:nvSpPr>
        <p:spPr>
          <a:xfrm>
            <a:off x="7724439" y="3141000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A993D0-7D77-42E6-6862-703FDADA44C8}"/>
              </a:ext>
            </a:extLst>
          </p:cNvPr>
          <p:cNvSpPr txBox="1"/>
          <p:nvPr/>
        </p:nvSpPr>
        <p:spPr>
          <a:xfrm>
            <a:off x="8344327" y="5277748"/>
            <a:ext cx="309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s</a:t>
            </a:r>
            <a:endParaRPr kumimoji="1" lang="zh-CN" altLang="en-US" sz="24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222D2EA-B7D0-842C-B654-43C700853FA6}"/>
              </a:ext>
            </a:extLst>
          </p:cNvPr>
          <p:cNvSpPr txBox="1"/>
          <p:nvPr/>
        </p:nvSpPr>
        <p:spPr>
          <a:xfrm>
            <a:off x="9779009" y="5291000"/>
            <a:ext cx="282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t</a:t>
            </a:r>
            <a:endParaRPr kumimoji="1" lang="zh-CN" altLang="en-US" sz="2400" dirty="0"/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08A51B8E-57FD-6590-DCB0-6ABA74612CA5}"/>
              </a:ext>
            </a:extLst>
          </p:cNvPr>
          <p:cNvCxnSpPr>
            <a:cxnSpLocks/>
          </p:cNvCxnSpPr>
          <p:nvPr/>
        </p:nvCxnSpPr>
        <p:spPr>
          <a:xfrm>
            <a:off x="7897467" y="3399972"/>
            <a:ext cx="567098" cy="169969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FA3E0213-005A-8FF5-E219-90FCBE5A87A7}"/>
              </a:ext>
            </a:extLst>
          </p:cNvPr>
          <p:cNvCxnSpPr>
            <a:cxnSpLocks/>
          </p:cNvCxnSpPr>
          <p:nvPr/>
        </p:nvCxnSpPr>
        <p:spPr>
          <a:xfrm flipH="1">
            <a:off x="9930673" y="3364841"/>
            <a:ext cx="413438" cy="1729542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B6BEFC2-BEBA-815A-9B3B-8E3C9D9161D0}"/>
                  </a:ext>
                </a:extLst>
              </p:cNvPr>
              <p:cNvSpPr txBox="1"/>
              <p:nvPr/>
            </p:nvSpPr>
            <p:spPr>
              <a:xfrm>
                <a:off x="6350497" y="2126222"/>
                <a:ext cx="1674241" cy="783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f>
                            <m:f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B6BEFC2-BEBA-815A-9B3B-8E3C9D916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497" y="2126222"/>
                <a:ext cx="1674241" cy="783035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9FDCB72-F808-5E0A-2941-1392F82B453B}"/>
                  </a:ext>
                </a:extLst>
              </p:cNvPr>
              <p:cNvSpPr txBox="1"/>
              <p:nvPr/>
            </p:nvSpPr>
            <p:spPr>
              <a:xfrm>
                <a:off x="10373139" y="2171276"/>
                <a:ext cx="1664430" cy="783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f>
                            <m:fPr>
                              <m:ctrlP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9FDCB72-F808-5E0A-2941-1392F82B4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3139" y="2171276"/>
                <a:ext cx="1664430" cy="783035"/>
              </a:xfrm>
              <a:prstGeom prst="rect">
                <a:avLst/>
              </a:prstGeom>
              <a:blipFill>
                <a:blip r:embed="rId4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62264C75-09EB-3AB5-645A-8CACECB8698F}"/>
              </a:ext>
            </a:extLst>
          </p:cNvPr>
          <p:cNvCxnSpPr>
            <a:cxnSpLocks/>
          </p:cNvCxnSpPr>
          <p:nvPr/>
        </p:nvCxnSpPr>
        <p:spPr>
          <a:xfrm flipV="1">
            <a:off x="8562817" y="5192635"/>
            <a:ext cx="1269604" cy="528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椭圆 7">
            <a:extLst>
              <a:ext uri="{FF2B5EF4-FFF2-40B4-BE49-F238E27FC236}">
                <a16:creationId xmlns:a16="http://schemas.microsoft.com/office/drawing/2014/main" id="{519CBC96-1829-359D-05E5-654EF6590540}"/>
              </a:ext>
            </a:extLst>
          </p:cNvPr>
          <p:cNvSpPr/>
          <p:nvPr/>
        </p:nvSpPr>
        <p:spPr>
          <a:xfrm rot="19864711">
            <a:off x="7965769" y="3438070"/>
            <a:ext cx="2288103" cy="271787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42EABB9-D343-FF6B-11E7-AB049A8F0BC5}"/>
              </a:ext>
            </a:extLst>
          </p:cNvPr>
          <p:cNvSpPr/>
          <p:nvPr/>
        </p:nvSpPr>
        <p:spPr>
          <a:xfrm>
            <a:off x="8941308" y="4287790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AC1442E-F32B-FA3C-577D-835C5594A4CF}"/>
              </a:ext>
            </a:extLst>
          </p:cNvPr>
          <p:cNvSpPr txBox="1"/>
          <p:nvPr/>
        </p:nvSpPr>
        <p:spPr>
          <a:xfrm>
            <a:off x="8876458" y="3821832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c</a:t>
            </a:r>
            <a:endParaRPr kumimoji="1" lang="zh-CN" altLang="en-US" sz="2400" dirty="0"/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81B6E76A-78FB-3188-4BDA-557D13768F93}"/>
              </a:ext>
            </a:extLst>
          </p:cNvPr>
          <p:cNvCxnSpPr>
            <a:cxnSpLocks/>
            <a:stCxn id="11" idx="3"/>
            <a:endCxn id="6" idx="7"/>
          </p:cNvCxnSpPr>
          <p:nvPr/>
        </p:nvCxnSpPr>
        <p:spPr>
          <a:xfrm flipH="1">
            <a:off x="8562817" y="4441430"/>
            <a:ext cx="404851" cy="687267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D1F8BF5D-134F-A09B-4C6F-57C5B9F71184}"/>
              </a:ext>
            </a:extLst>
          </p:cNvPr>
          <p:cNvCxnSpPr>
            <a:cxnSpLocks/>
            <a:stCxn id="11" idx="5"/>
            <a:endCxn id="12" idx="1"/>
          </p:cNvCxnSpPr>
          <p:nvPr/>
        </p:nvCxnSpPr>
        <p:spPr>
          <a:xfrm>
            <a:off x="9094948" y="4441430"/>
            <a:ext cx="737473" cy="681981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354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E8B5EB-FB92-9284-7DC6-457F8B3C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DOs using Cluster Covers </a:t>
            </a:r>
            <a:r>
              <a:rPr kumimoji="1" lang="en-US" altLang="zh-CN" sz="3200" dirty="0"/>
              <a:t>[</a:t>
            </a:r>
            <a:r>
              <a:rPr kumimoji="1" lang="en-US" altLang="zh-CN" sz="3200" dirty="0" err="1"/>
              <a:t>Chechik</a:t>
            </a:r>
            <a:r>
              <a:rPr kumimoji="1" lang="en-US" altLang="zh-CN" sz="3200" dirty="0"/>
              <a:t>, 2015] </a:t>
            </a:r>
            <a:endParaRPr kumimoji="1"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ED0C6E-596C-F5C6-D048-DF3BB2D54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  <a:ln w="12700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zh-CN" sz="2400" b="1" u="sng" dirty="0"/>
              <a:t>Cluster covers: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6AB7C95-D0ED-6043-193C-3F8A555BDF25}"/>
              </a:ext>
            </a:extLst>
          </p:cNvPr>
          <p:cNvSpPr/>
          <p:nvPr/>
        </p:nvSpPr>
        <p:spPr>
          <a:xfrm>
            <a:off x="8962723" y="2239763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462D35F-912D-60BA-1445-BB537059390A}"/>
              </a:ext>
            </a:extLst>
          </p:cNvPr>
          <p:cNvSpPr/>
          <p:nvPr/>
        </p:nvSpPr>
        <p:spPr>
          <a:xfrm>
            <a:off x="7725336" y="2257330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883CB327-91E2-31E4-355B-2259D1DAEC75}"/>
              </a:ext>
            </a:extLst>
          </p:cNvPr>
          <p:cNvSpPr/>
          <p:nvPr/>
        </p:nvSpPr>
        <p:spPr>
          <a:xfrm>
            <a:off x="10200111" y="2239764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68E796BF-742E-80DC-4F41-B2B1CBDB67EE}"/>
              </a:ext>
            </a:extLst>
          </p:cNvPr>
          <p:cNvSpPr/>
          <p:nvPr/>
        </p:nvSpPr>
        <p:spPr>
          <a:xfrm>
            <a:off x="7230705" y="1958985"/>
            <a:ext cx="3667991" cy="860393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324B89C-F472-90A9-9BAE-E009DABA483E}"/>
                  </a:ext>
                </a:extLst>
              </p:cNvPr>
              <p:cNvSpPr txBox="1"/>
              <p:nvPr/>
            </p:nvSpPr>
            <p:spPr>
              <a:xfrm>
                <a:off x="11077922" y="2051429"/>
                <a:ext cx="914161" cy="6646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f>
                            <m:f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kumimoji="1" lang="en-US" altLang="zh-CN" sz="2400" b="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324B89C-F472-90A9-9BAE-E009DABA4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7922" y="2051429"/>
                <a:ext cx="914161" cy="664669"/>
              </a:xfrm>
              <a:prstGeom prst="rect">
                <a:avLst/>
              </a:prstGeom>
              <a:blipFill>
                <a:blip r:embed="rId2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898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E8B5EB-FB92-9284-7DC6-457F8B3C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DOs using Cluster Covers </a:t>
            </a:r>
            <a:r>
              <a:rPr kumimoji="1" lang="en-US" altLang="zh-CN" sz="3200" dirty="0"/>
              <a:t>[</a:t>
            </a:r>
            <a:r>
              <a:rPr kumimoji="1" lang="en-US" altLang="zh-CN" sz="3200" dirty="0" err="1"/>
              <a:t>Chechik</a:t>
            </a:r>
            <a:r>
              <a:rPr kumimoji="1" lang="en-US" altLang="zh-CN" sz="3200" dirty="0"/>
              <a:t>, 2015] </a:t>
            </a:r>
            <a:endParaRPr kumimoji="1"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400" b="1" u="sng" dirty="0"/>
                  <a:t>Cluster covers: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400" dirty="0"/>
                  <a:t>Pick an arbitrary vertex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f>
                          <m:f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kumimoji="1" lang="en-US" altLang="zh-CN" sz="2400" dirty="0"/>
                  <a:t/>
                </a:r>
                <a:br>
                  <a:rPr kumimoji="1" lang="en-US" altLang="zh-CN" sz="2400" dirty="0"/>
                </a:br>
                <a:r>
                  <a:rPr kumimoji="1" lang="en-US" altLang="zh-CN" sz="2400" dirty="0"/>
                  <a:t>Define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zh-CN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kumimoji="1" lang="en-US" altLang="zh-CN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400">
                        <a:latin typeface="Cambria Math" panose="02040503050406030204" pitchFamily="18" charset="0"/>
                      </a:rPr>
                      <m:t>dist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f>
                          <m:f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400" dirty="0"/>
              </a:p>
              <a:p>
                <a:pPr marL="457200" indent="-457200">
                  <a:buFont typeface="+mj-lt"/>
                  <a:buAutoNum type="arabicPeriod"/>
                </a:pPr>
                <a:endParaRPr kumimoji="1"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blipFill>
                <a:blip r:embed="rId2"/>
                <a:stretch>
                  <a:fillRect l="-1683" t="-1744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椭圆 18">
            <a:extLst>
              <a:ext uri="{FF2B5EF4-FFF2-40B4-BE49-F238E27FC236}">
                <a16:creationId xmlns:a16="http://schemas.microsoft.com/office/drawing/2014/main" id="{56AB7C95-D0ED-6043-193C-3F8A555BDF25}"/>
              </a:ext>
            </a:extLst>
          </p:cNvPr>
          <p:cNvSpPr/>
          <p:nvPr/>
        </p:nvSpPr>
        <p:spPr>
          <a:xfrm>
            <a:off x="8962723" y="2239763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462D35F-912D-60BA-1445-BB537059390A}"/>
              </a:ext>
            </a:extLst>
          </p:cNvPr>
          <p:cNvSpPr/>
          <p:nvPr/>
        </p:nvSpPr>
        <p:spPr>
          <a:xfrm>
            <a:off x="7725336" y="2257330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883CB327-91E2-31E4-355B-2259D1DAEC75}"/>
              </a:ext>
            </a:extLst>
          </p:cNvPr>
          <p:cNvSpPr/>
          <p:nvPr/>
        </p:nvSpPr>
        <p:spPr>
          <a:xfrm>
            <a:off x="10200111" y="2239764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68E796BF-742E-80DC-4F41-B2B1CBDB67EE}"/>
              </a:ext>
            </a:extLst>
          </p:cNvPr>
          <p:cNvSpPr/>
          <p:nvPr/>
        </p:nvSpPr>
        <p:spPr>
          <a:xfrm>
            <a:off x="7230705" y="1958985"/>
            <a:ext cx="3667991" cy="860393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324B89C-F472-90A9-9BAE-E009DABA483E}"/>
                  </a:ext>
                </a:extLst>
              </p:cNvPr>
              <p:cNvSpPr txBox="1"/>
              <p:nvPr/>
            </p:nvSpPr>
            <p:spPr>
              <a:xfrm>
                <a:off x="11077922" y="2051429"/>
                <a:ext cx="914161" cy="6646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f>
                            <m:f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kumimoji="1" lang="en-US" altLang="zh-CN" sz="2400" b="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324B89C-F472-90A9-9BAE-E009DABA4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7922" y="2051429"/>
                <a:ext cx="914161" cy="664669"/>
              </a:xfrm>
              <a:prstGeom prst="rect">
                <a:avLst/>
              </a:prstGeom>
              <a:blipFill>
                <a:blip r:embed="rId3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>
            <a:extLst>
              <a:ext uri="{FF2B5EF4-FFF2-40B4-BE49-F238E27FC236}">
                <a16:creationId xmlns:a16="http://schemas.microsoft.com/office/drawing/2014/main" id="{163B2E6E-53E2-FCD0-5B80-C77307B51F5D}"/>
              </a:ext>
            </a:extLst>
          </p:cNvPr>
          <p:cNvSpPr/>
          <p:nvPr/>
        </p:nvSpPr>
        <p:spPr>
          <a:xfrm>
            <a:off x="7725336" y="4816587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4608E54-C5A5-77BB-0317-30F9B54779DD}"/>
              </a:ext>
            </a:extLst>
          </p:cNvPr>
          <p:cNvSpPr txBox="1"/>
          <p:nvPr/>
        </p:nvSpPr>
        <p:spPr>
          <a:xfrm>
            <a:off x="7669302" y="4996587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v</a:t>
            </a:r>
            <a:endParaRPr kumimoji="1" lang="zh-CN" altLang="en-US" sz="2000" dirty="0"/>
          </a:p>
        </p:txBody>
      </p: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53927492-ADB2-E126-2FB6-A281F1E7DA86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7815336" y="2819378"/>
            <a:ext cx="0" cy="199720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8868807-91A1-0B1E-9E56-8E997E3D4598}"/>
                  </a:ext>
                </a:extLst>
              </p:cNvPr>
              <p:cNvSpPr txBox="1"/>
              <p:nvPr/>
            </p:nvSpPr>
            <p:spPr>
              <a:xfrm>
                <a:off x="7974194" y="3550812"/>
                <a:ext cx="2246064" cy="759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800" smtClean="0">
                          <a:latin typeface="Cambria Math" panose="02040503050406030204" pitchFamily="18" charset="0"/>
                        </a:rPr>
                        <m:t>dist</m:t>
                      </m:r>
                      <m:r>
                        <a:rPr kumimoji="1" lang="en-US" altLang="zh-CN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CN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f>
                            <m:fPr>
                              <m:ctrlP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kumimoji="1" lang="en-US" altLang="zh-CN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8868807-91A1-0B1E-9E56-8E997E3D4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194" y="3550812"/>
                <a:ext cx="2246064" cy="759888"/>
              </a:xfrm>
              <a:prstGeom prst="rect">
                <a:avLst/>
              </a:prstGeom>
              <a:blipFill>
                <a:blip r:embed="rId4"/>
                <a:stretch>
                  <a:fillRect r="-562"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527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E8B5EB-FB92-9284-7DC6-457F8B3C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DOs using Cluster Covers </a:t>
            </a:r>
            <a:r>
              <a:rPr kumimoji="1" lang="en-US" altLang="zh-CN" sz="3200" dirty="0"/>
              <a:t>[</a:t>
            </a:r>
            <a:r>
              <a:rPr kumimoji="1" lang="en-US" altLang="zh-CN" sz="3200" dirty="0" err="1"/>
              <a:t>Chechik</a:t>
            </a:r>
            <a:r>
              <a:rPr kumimoji="1" lang="en-US" altLang="zh-CN" sz="3200" dirty="0"/>
              <a:t>, 2015] </a:t>
            </a:r>
            <a:endParaRPr kumimoji="1"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400" b="1" u="sng" dirty="0"/>
                  <a:t>Cluster covers: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400" dirty="0"/>
                  <a:t>Pick an arbitrary vertex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f>
                          <m:f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kumimoji="1" lang="en-US" altLang="zh-CN" sz="2400" dirty="0"/>
                  <a:t/>
                </a:r>
                <a:br>
                  <a:rPr kumimoji="1" lang="en-US" altLang="zh-CN" sz="2400" dirty="0"/>
                </a:br>
                <a:r>
                  <a:rPr kumimoji="1" lang="en-US" altLang="zh-CN" sz="2400" dirty="0"/>
                  <a:t>Define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zh-CN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kumimoji="1" lang="en-US" altLang="zh-CN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400">
                        <a:latin typeface="Cambria Math" panose="02040503050406030204" pitchFamily="18" charset="0"/>
                      </a:rPr>
                      <m:t>dist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f>
                          <m:f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400" dirty="0"/>
                  <a:t>Find an integer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dirty="0" err="1"/>
                  <a:t>s.t.</a:t>
                </a:r>
                <a:r>
                  <a:rPr kumimoji="1" lang="en-US" altLang="zh-CN" sz="2400" dirty="0"/>
                  <a:t/>
                </a:r>
                <a:br>
                  <a:rPr kumimoji="1" lang="en-US" altLang="zh-CN" sz="2400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kumimoji="1" lang="en-US" altLang="zh-CN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𝑟𝑑</m:t>
                            </m:r>
                          </m:e>
                        </m:d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sup>
                    </m:sSup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endParaRPr kumimoji="1" lang="en-US" altLang="zh-CN" sz="2400" i="1" dirty="0"/>
              </a:p>
              <a:p>
                <a:pPr marL="457200" indent="-457200">
                  <a:buFont typeface="+mj-lt"/>
                  <a:buAutoNum type="arabicPeriod"/>
                </a:pPr>
                <a:endParaRPr kumimoji="1"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blipFill>
                <a:blip r:embed="rId2"/>
                <a:stretch>
                  <a:fillRect l="-1683" t="-1744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椭圆 18">
            <a:extLst>
              <a:ext uri="{FF2B5EF4-FFF2-40B4-BE49-F238E27FC236}">
                <a16:creationId xmlns:a16="http://schemas.microsoft.com/office/drawing/2014/main" id="{56AB7C95-D0ED-6043-193C-3F8A555BDF25}"/>
              </a:ext>
            </a:extLst>
          </p:cNvPr>
          <p:cNvSpPr/>
          <p:nvPr/>
        </p:nvSpPr>
        <p:spPr>
          <a:xfrm>
            <a:off x="8962723" y="2239763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462D35F-912D-60BA-1445-BB537059390A}"/>
              </a:ext>
            </a:extLst>
          </p:cNvPr>
          <p:cNvSpPr/>
          <p:nvPr/>
        </p:nvSpPr>
        <p:spPr>
          <a:xfrm>
            <a:off x="7725336" y="2257330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883CB327-91E2-31E4-355B-2259D1DAEC75}"/>
              </a:ext>
            </a:extLst>
          </p:cNvPr>
          <p:cNvSpPr/>
          <p:nvPr/>
        </p:nvSpPr>
        <p:spPr>
          <a:xfrm>
            <a:off x="10200111" y="2239764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68E796BF-742E-80DC-4F41-B2B1CBDB67EE}"/>
              </a:ext>
            </a:extLst>
          </p:cNvPr>
          <p:cNvSpPr/>
          <p:nvPr/>
        </p:nvSpPr>
        <p:spPr>
          <a:xfrm>
            <a:off x="7230705" y="1958985"/>
            <a:ext cx="3667991" cy="860393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324B89C-F472-90A9-9BAE-E009DABA483E}"/>
                  </a:ext>
                </a:extLst>
              </p:cNvPr>
              <p:cNvSpPr txBox="1"/>
              <p:nvPr/>
            </p:nvSpPr>
            <p:spPr>
              <a:xfrm>
                <a:off x="11077922" y="2051429"/>
                <a:ext cx="914161" cy="6646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f>
                            <m:f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kumimoji="1" lang="en-US" altLang="zh-CN" sz="2400" b="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324B89C-F472-90A9-9BAE-E009DABA4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7922" y="2051429"/>
                <a:ext cx="914161" cy="664669"/>
              </a:xfrm>
              <a:prstGeom prst="rect">
                <a:avLst/>
              </a:prstGeom>
              <a:blipFill>
                <a:blip r:embed="rId3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>
            <a:extLst>
              <a:ext uri="{FF2B5EF4-FFF2-40B4-BE49-F238E27FC236}">
                <a16:creationId xmlns:a16="http://schemas.microsoft.com/office/drawing/2014/main" id="{163B2E6E-53E2-FCD0-5B80-C77307B51F5D}"/>
              </a:ext>
            </a:extLst>
          </p:cNvPr>
          <p:cNvSpPr/>
          <p:nvPr/>
        </p:nvSpPr>
        <p:spPr>
          <a:xfrm>
            <a:off x="7725336" y="4816587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4608E54-C5A5-77BB-0317-30F9B54779DD}"/>
              </a:ext>
            </a:extLst>
          </p:cNvPr>
          <p:cNvSpPr txBox="1"/>
          <p:nvPr/>
        </p:nvSpPr>
        <p:spPr>
          <a:xfrm>
            <a:off x="7669302" y="4996587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v</a:t>
            </a:r>
            <a:endParaRPr kumimoji="1" lang="zh-CN" altLang="en-US" sz="2000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851F2B3-30E3-6F6D-6017-9F83B27189EE}"/>
              </a:ext>
            </a:extLst>
          </p:cNvPr>
          <p:cNvSpPr/>
          <p:nvPr/>
        </p:nvSpPr>
        <p:spPr>
          <a:xfrm>
            <a:off x="7230704" y="3644348"/>
            <a:ext cx="2728841" cy="25326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197C7FDB-0A52-B81F-9A05-4FF1A8E6DABC}"/>
              </a:ext>
            </a:extLst>
          </p:cNvPr>
          <p:cNvSpPr/>
          <p:nvPr/>
        </p:nvSpPr>
        <p:spPr>
          <a:xfrm>
            <a:off x="6826468" y="3117723"/>
            <a:ext cx="4251454" cy="337515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FA00C7E6-3ED9-57C7-601D-53FBF9AD0BED}"/>
              </a:ext>
            </a:extLst>
          </p:cNvPr>
          <p:cNvCxnSpPr>
            <a:cxnSpLocks/>
            <a:endCxn id="13" idx="7"/>
          </p:cNvCxnSpPr>
          <p:nvPr/>
        </p:nvCxnSpPr>
        <p:spPr>
          <a:xfrm flipH="1">
            <a:off x="7878976" y="3980329"/>
            <a:ext cx="1573125" cy="86261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1C67927B-35C5-6143-F47D-98605C777118}"/>
              </a:ext>
            </a:extLst>
          </p:cNvPr>
          <p:cNvSpPr txBox="1"/>
          <p:nvPr/>
        </p:nvSpPr>
        <p:spPr>
          <a:xfrm>
            <a:off x="8042485" y="3956053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(r-1)d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412DFC0C-F5B8-635E-38A3-CE626B3D8F17}"/>
              </a:ext>
            </a:extLst>
          </p:cNvPr>
          <p:cNvCxnSpPr>
            <a:cxnSpLocks/>
            <a:stCxn id="7" idx="6"/>
            <a:endCxn id="13" idx="6"/>
          </p:cNvCxnSpPr>
          <p:nvPr/>
        </p:nvCxnSpPr>
        <p:spPr>
          <a:xfrm flipH="1">
            <a:off x="7905336" y="4805299"/>
            <a:ext cx="3172586" cy="1012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8A93F3B1-A98E-5F25-65CB-F7FFCC280414}"/>
              </a:ext>
            </a:extLst>
          </p:cNvPr>
          <p:cNvSpPr txBox="1"/>
          <p:nvPr/>
        </p:nvSpPr>
        <p:spPr>
          <a:xfrm>
            <a:off x="10249634" y="485445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err="1">
                <a:solidFill>
                  <a:srgbClr val="00B0F0"/>
                </a:solidFill>
              </a:rPr>
              <a:t>rd</a:t>
            </a:r>
            <a:endParaRPr kumimoji="1" lang="zh-CN" alt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03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E8B5EB-FB92-9284-7DC6-457F8B3C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DOs using Cluster Covers </a:t>
            </a:r>
            <a:r>
              <a:rPr kumimoji="1" lang="en-US" altLang="zh-CN" sz="3200" dirty="0"/>
              <a:t>[</a:t>
            </a:r>
            <a:r>
              <a:rPr kumimoji="1" lang="en-US" altLang="zh-CN" sz="3200" dirty="0" err="1"/>
              <a:t>Chechik</a:t>
            </a:r>
            <a:r>
              <a:rPr kumimoji="1" lang="en-US" altLang="zh-CN" sz="3200" dirty="0"/>
              <a:t>, 2015] </a:t>
            </a:r>
            <a:endParaRPr kumimoji="1"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ln w="12700">
                <a:solidFill>
                  <a:schemeClr val="accent1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zh-CN" sz="2400" b="1" u="sng" dirty="0"/>
                  <a:t>Cluster covers: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400" dirty="0"/>
                  <a:t>Pick an arbitrary vertex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f>
                          <m:f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kumimoji="1" lang="en-US" altLang="zh-CN" sz="2400" dirty="0"/>
                  <a:t/>
                </a:r>
                <a:br>
                  <a:rPr kumimoji="1" lang="en-US" altLang="zh-CN" sz="2400" dirty="0"/>
                </a:br>
                <a:r>
                  <a:rPr kumimoji="1" lang="en-US" altLang="zh-CN" sz="2400" dirty="0"/>
                  <a:t>Define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zh-CN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kumimoji="1" lang="en-US" altLang="zh-CN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400">
                        <a:latin typeface="Cambria Math" panose="02040503050406030204" pitchFamily="18" charset="0"/>
                      </a:rPr>
                      <m:t>dist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f>
                          <m:f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400" dirty="0"/>
                  <a:t>Find an integer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dirty="0" err="1"/>
                  <a:t>s.t.</a:t>
                </a:r>
                <a:r>
                  <a:rPr kumimoji="1" lang="en-US" altLang="zh-CN" sz="2400" dirty="0"/>
                  <a:t/>
                </a:r>
                <a:br>
                  <a:rPr kumimoji="1" lang="en-US" altLang="zh-CN" sz="2400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kumimoji="1" lang="en-US" altLang="zh-CN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𝑟𝑑</m:t>
                            </m:r>
                          </m:e>
                        </m:d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sup>
                    </m:sSup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endParaRPr kumimoji="1" lang="en-US" altLang="zh-CN" sz="2400" i="1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400" dirty="0"/>
                  <a:t>Store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distances values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𝐝𝐢𝐬𝐭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, for all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kumimoji="1"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kumimoji="1"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𝑟𝑑</m:t>
                        </m:r>
                      </m:e>
                    </m:d>
                  </m:oMath>
                </a14:m>
                <a:endParaRPr kumimoji="1" lang="en-US" altLang="zh-CN" sz="2400" dirty="0"/>
              </a:p>
              <a:p>
                <a:pPr marL="0" indent="0">
                  <a:buNone/>
                </a:pPr>
                <a:endParaRPr kumimoji="1"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blipFill>
                <a:blip r:embed="rId3"/>
                <a:stretch>
                  <a:fillRect l="-1736" t="-2235" r="-694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椭圆 18">
            <a:extLst>
              <a:ext uri="{FF2B5EF4-FFF2-40B4-BE49-F238E27FC236}">
                <a16:creationId xmlns:a16="http://schemas.microsoft.com/office/drawing/2014/main" id="{56AB7C95-D0ED-6043-193C-3F8A555BDF25}"/>
              </a:ext>
            </a:extLst>
          </p:cNvPr>
          <p:cNvSpPr/>
          <p:nvPr/>
        </p:nvSpPr>
        <p:spPr>
          <a:xfrm>
            <a:off x="8962723" y="2239763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462D35F-912D-60BA-1445-BB537059390A}"/>
              </a:ext>
            </a:extLst>
          </p:cNvPr>
          <p:cNvSpPr/>
          <p:nvPr/>
        </p:nvSpPr>
        <p:spPr>
          <a:xfrm>
            <a:off x="7725336" y="2257330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883CB327-91E2-31E4-355B-2259D1DAEC75}"/>
              </a:ext>
            </a:extLst>
          </p:cNvPr>
          <p:cNvSpPr/>
          <p:nvPr/>
        </p:nvSpPr>
        <p:spPr>
          <a:xfrm>
            <a:off x="10200111" y="2239764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68E796BF-742E-80DC-4F41-B2B1CBDB67EE}"/>
              </a:ext>
            </a:extLst>
          </p:cNvPr>
          <p:cNvSpPr/>
          <p:nvPr/>
        </p:nvSpPr>
        <p:spPr>
          <a:xfrm>
            <a:off x="7230705" y="1958985"/>
            <a:ext cx="3667991" cy="860393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324B89C-F472-90A9-9BAE-E009DABA483E}"/>
                  </a:ext>
                </a:extLst>
              </p:cNvPr>
              <p:cNvSpPr txBox="1"/>
              <p:nvPr/>
            </p:nvSpPr>
            <p:spPr>
              <a:xfrm>
                <a:off x="11077922" y="2051429"/>
                <a:ext cx="914161" cy="6646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f>
                            <m:f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kumimoji="1" lang="en-US" altLang="zh-CN" sz="2400" b="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324B89C-F472-90A9-9BAE-E009DABA4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7922" y="2051429"/>
                <a:ext cx="914161" cy="664669"/>
              </a:xfrm>
              <a:prstGeom prst="rect">
                <a:avLst/>
              </a:prstGeom>
              <a:blipFill>
                <a:blip r:embed="rId4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>
            <a:extLst>
              <a:ext uri="{FF2B5EF4-FFF2-40B4-BE49-F238E27FC236}">
                <a16:creationId xmlns:a16="http://schemas.microsoft.com/office/drawing/2014/main" id="{163B2E6E-53E2-FCD0-5B80-C77307B51F5D}"/>
              </a:ext>
            </a:extLst>
          </p:cNvPr>
          <p:cNvSpPr/>
          <p:nvPr/>
        </p:nvSpPr>
        <p:spPr>
          <a:xfrm>
            <a:off x="7725336" y="4816587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4608E54-C5A5-77BB-0317-30F9B54779DD}"/>
              </a:ext>
            </a:extLst>
          </p:cNvPr>
          <p:cNvSpPr txBox="1"/>
          <p:nvPr/>
        </p:nvSpPr>
        <p:spPr>
          <a:xfrm>
            <a:off x="7669302" y="4996587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v</a:t>
            </a:r>
            <a:endParaRPr kumimoji="1" lang="zh-CN" altLang="en-US" sz="2000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3988900-84F8-E7D6-F9DB-26AD40BF9CA2}"/>
              </a:ext>
            </a:extLst>
          </p:cNvPr>
          <p:cNvSpPr/>
          <p:nvPr/>
        </p:nvSpPr>
        <p:spPr>
          <a:xfrm>
            <a:off x="8609926" y="3614130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B7DE497-F060-85C3-7F09-4E4DB91BBDF2}"/>
              </a:ext>
            </a:extLst>
          </p:cNvPr>
          <p:cNvSpPr/>
          <p:nvPr/>
        </p:nvSpPr>
        <p:spPr>
          <a:xfrm>
            <a:off x="7506973" y="4013070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8903C853-A87D-B2E0-A4F2-D2E141ECD64A}"/>
              </a:ext>
            </a:extLst>
          </p:cNvPr>
          <p:cNvSpPr/>
          <p:nvPr/>
        </p:nvSpPr>
        <p:spPr>
          <a:xfrm>
            <a:off x="9986514" y="3998999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061AD064-685B-82E2-A7CE-54881D50E956}"/>
              </a:ext>
            </a:extLst>
          </p:cNvPr>
          <p:cNvSpPr/>
          <p:nvPr/>
        </p:nvSpPr>
        <p:spPr>
          <a:xfrm>
            <a:off x="9527030" y="5778833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F3068519-6A12-2CBD-9232-5AACC06829EA}"/>
              </a:ext>
            </a:extLst>
          </p:cNvPr>
          <p:cNvSpPr/>
          <p:nvPr/>
        </p:nvSpPr>
        <p:spPr>
          <a:xfrm>
            <a:off x="7106625" y="5016642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B4348C55-78E3-1FC9-1BA0-E3CF2B4EEB63}"/>
              </a:ext>
            </a:extLst>
          </p:cNvPr>
          <p:cNvCxnSpPr>
            <a:cxnSpLocks/>
            <a:stCxn id="17" idx="3"/>
            <a:endCxn id="13" idx="7"/>
          </p:cNvCxnSpPr>
          <p:nvPr/>
        </p:nvCxnSpPr>
        <p:spPr>
          <a:xfrm flipH="1">
            <a:off x="7878976" y="4152639"/>
            <a:ext cx="2133898" cy="690308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id="{80D49AEC-6AEF-39B5-0396-110F262087B7}"/>
              </a:ext>
            </a:extLst>
          </p:cNvPr>
          <p:cNvCxnSpPr>
            <a:cxnSpLocks/>
            <a:stCxn id="10" idx="3"/>
            <a:endCxn id="13" idx="0"/>
          </p:cNvCxnSpPr>
          <p:nvPr/>
        </p:nvCxnSpPr>
        <p:spPr>
          <a:xfrm flipH="1">
            <a:off x="7815336" y="3767770"/>
            <a:ext cx="820950" cy="1048817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线连接符 31">
            <a:extLst>
              <a:ext uri="{FF2B5EF4-FFF2-40B4-BE49-F238E27FC236}">
                <a16:creationId xmlns:a16="http://schemas.microsoft.com/office/drawing/2014/main" id="{B1D0E459-FC93-6F57-AAFC-0E23E18B3AFF}"/>
              </a:ext>
            </a:extLst>
          </p:cNvPr>
          <p:cNvCxnSpPr>
            <a:cxnSpLocks/>
            <a:stCxn id="12" idx="4"/>
            <a:endCxn id="13" idx="1"/>
          </p:cNvCxnSpPr>
          <p:nvPr/>
        </p:nvCxnSpPr>
        <p:spPr>
          <a:xfrm>
            <a:off x="7596973" y="4193070"/>
            <a:ext cx="154723" cy="649877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线连接符 36">
            <a:extLst>
              <a:ext uri="{FF2B5EF4-FFF2-40B4-BE49-F238E27FC236}">
                <a16:creationId xmlns:a16="http://schemas.microsoft.com/office/drawing/2014/main" id="{BFA0BC80-D3FA-A867-ECC1-0298BEE4509B}"/>
              </a:ext>
            </a:extLst>
          </p:cNvPr>
          <p:cNvCxnSpPr>
            <a:cxnSpLocks/>
            <a:stCxn id="21" idx="7"/>
            <a:endCxn id="13" idx="3"/>
          </p:cNvCxnSpPr>
          <p:nvPr/>
        </p:nvCxnSpPr>
        <p:spPr>
          <a:xfrm flipV="1">
            <a:off x="7260265" y="4970227"/>
            <a:ext cx="491431" cy="72775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1413042F-9931-F909-BFDE-C147CCF59594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7846462" y="4984230"/>
            <a:ext cx="1706928" cy="820963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F3B9F86D-6AF1-7805-EB35-81604A57BE09}"/>
                  </a:ext>
                </a:extLst>
              </p:cNvPr>
              <p:cNvSpPr txBox="1"/>
              <p:nvPr/>
            </p:nvSpPr>
            <p:spPr>
              <a:xfrm rot="1603612">
                <a:off x="8413132" y="5147557"/>
                <a:ext cx="107812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𝐝𝐢𝐬𝐭</m:t>
                      </m:r>
                      <m:r>
                        <a:rPr kumimoji="1" lang="en-US" altLang="zh-CN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kumimoji="1" lang="en-US" altLang="zh-CN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kumimoji="1" lang="en-US" altLang="zh-CN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F3B9F86D-6AF1-7805-EB35-81604A57B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03612">
                <a:off x="8413132" y="5147557"/>
                <a:ext cx="1078127" cy="338554"/>
              </a:xfrm>
              <a:prstGeom prst="rect">
                <a:avLst/>
              </a:prstGeom>
              <a:blipFill>
                <a:blip r:embed="rId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文本框 51">
            <a:extLst>
              <a:ext uri="{FF2B5EF4-FFF2-40B4-BE49-F238E27FC236}">
                <a16:creationId xmlns:a16="http://schemas.microsoft.com/office/drawing/2014/main" id="{107350F5-70A8-12EE-F596-5BCAE9CCE545}"/>
              </a:ext>
            </a:extLst>
          </p:cNvPr>
          <p:cNvSpPr txBox="1"/>
          <p:nvPr/>
        </p:nvSpPr>
        <p:spPr>
          <a:xfrm>
            <a:off x="9466187" y="5893351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z</a:t>
            </a:r>
            <a:endParaRPr kumimoji="1" lang="zh-CN" altLang="en-US" sz="2000" dirty="0"/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FE5896D3-16F8-68F0-D7ED-870901056262}"/>
              </a:ext>
            </a:extLst>
          </p:cNvPr>
          <p:cNvSpPr/>
          <p:nvPr/>
        </p:nvSpPr>
        <p:spPr>
          <a:xfrm>
            <a:off x="6826468" y="3117723"/>
            <a:ext cx="4251454" cy="337515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55" name="直线连接符 54">
            <a:extLst>
              <a:ext uri="{FF2B5EF4-FFF2-40B4-BE49-F238E27FC236}">
                <a16:creationId xmlns:a16="http://schemas.microsoft.com/office/drawing/2014/main" id="{1F664514-1761-DD08-C465-A2BB90E72D90}"/>
              </a:ext>
            </a:extLst>
          </p:cNvPr>
          <p:cNvCxnSpPr>
            <a:cxnSpLocks/>
            <a:stCxn id="54" idx="6"/>
          </p:cNvCxnSpPr>
          <p:nvPr/>
        </p:nvCxnSpPr>
        <p:spPr>
          <a:xfrm flipH="1">
            <a:off x="7905336" y="4805299"/>
            <a:ext cx="3172586" cy="1012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10C58B8E-C50E-E180-43D3-B8C3A66447C1}"/>
              </a:ext>
            </a:extLst>
          </p:cNvPr>
          <p:cNvSpPr txBox="1"/>
          <p:nvPr/>
        </p:nvSpPr>
        <p:spPr>
          <a:xfrm>
            <a:off x="10249634" y="485445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err="1">
                <a:solidFill>
                  <a:srgbClr val="00B0F0"/>
                </a:solidFill>
              </a:rPr>
              <a:t>rd</a:t>
            </a:r>
            <a:endParaRPr kumimoji="1" lang="zh-CN" alt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86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B4C281F2-A430-F001-E94F-2F105057F8D6}"/>
              </a:ext>
            </a:extLst>
          </p:cNvPr>
          <p:cNvSpPr/>
          <p:nvPr/>
        </p:nvSpPr>
        <p:spPr>
          <a:xfrm>
            <a:off x="7155559" y="3591999"/>
            <a:ext cx="2728841" cy="253261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kumimoji="1"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AE8B5EB-FB92-9284-7DC6-457F8B3C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DOs using Cluster Covers </a:t>
            </a:r>
            <a:r>
              <a:rPr kumimoji="1" lang="en-US" altLang="zh-CN" sz="3200" dirty="0"/>
              <a:t>[</a:t>
            </a:r>
            <a:r>
              <a:rPr kumimoji="1" lang="en-US" altLang="zh-CN" sz="3200" dirty="0" err="1"/>
              <a:t>Chechik</a:t>
            </a:r>
            <a:r>
              <a:rPr kumimoji="1" lang="en-US" altLang="zh-CN" sz="3200" dirty="0"/>
              <a:t>, 2015] </a:t>
            </a:r>
            <a:endParaRPr kumimoji="1"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ln w="12700">
                <a:solidFill>
                  <a:schemeClr val="accent1"/>
                </a:solidFill>
              </a:ln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zh-CN" sz="2400" b="1" u="sng" dirty="0"/>
                  <a:t>Cluster covers: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400" dirty="0"/>
                  <a:t>Pick an arbitrary vertex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f>
                          <m:f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kumimoji="1" lang="en-US" altLang="zh-CN" sz="2400" dirty="0"/>
                  <a:t/>
                </a:r>
                <a:br>
                  <a:rPr kumimoji="1" lang="en-US" altLang="zh-CN" sz="2400" dirty="0"/>
                </a:br>
                <a:r>
                  <a:rPr kumimoji="1" lang="en-US" altLang="zh-CN" sz="2400" dirty="0"/>
                  <a:t>Define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zh-CN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kumimoji="1" lang="en-US" altLang="zh-CN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400">
                        <a:latin typeface="Cambria Math" panose="02040503050406030204" pitchFamily="18" charset="0"/>
                      </a:rPr>
                      <m:t>dist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f>
                          <m:f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400" dirty="0"/>
                  <a:t>Find an integer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dirty="0" err="1"/>
                  <a:t>s.t.</a:t>
                </a:r>
                <a:r>
                  <a:rPr kumimoji="1" lang="en-US" altLang="zh-CN" sz="2400" dirty="0"/>
                  <a:t/>
                </a:r>
                <a:br>
                  <a:rPr kumimoji="1" lang="en-US" altLang="zh-CN" sz="2400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kumimoji="1" lang="en-US" altLang="zh-CN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𝑟𝑑</m:t>
                            </m:r>
                          </m:e>
                        </m:d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sup>
                    </m:sSup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endParaRPr kumimoji="1" lang="en-US" altLang="zh-CN" sz="2400" i="1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400" dirty="0"/>
                  <a:t>Store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distances values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𝐝𝐢𝐬𝐭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, for all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kumimoji="1"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kumimoji="1"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𝑟𝑑</m:t>
                        </m:r>
                      </m:e>
                    </m:d>
                  </m:oMath>
                </a14:m>
                <a:endParaRPr kumimoji="1" lang="en-US" altLang="zh-CN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400" dirty="0"/>
                  <a:t>Remove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and repeat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kumimoji="1" lang="en-US" altLang="zh-CN" sz="2400" dirty="0"/>
              </a:p>
              <a:p>
                <a:pPr marL="0" indent="0">
                  <a:buNone/>
                </a:pPr>
                <a:endParaRPr kumimoji="1"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blipFill>
                <a:blip r:embed="rId3"/>
                <a:stretch>
                  <a:fillRect l="-1389" t="-1816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椭圆 18">
            <a:extLst>
              <a:ext uri="{FF2B5EF4-FFF2-40B4-BE49-F238E27FC236}">
                <a16:creationId xmlns:a16="http://schemas.microsoft.com/office/drawing/2014/main" id="{56AB7C95-D0ED-6043-193C-3F8A555BDF25}"/>
              </a:ext>
            </a:extLst>
          </p:cNvPr>
          <p:cNvSpPr/>
          <p:nvPr/>
        </p:nvSpPr>
        <p:spPr>
          <a:xfrm>
            <a:off x="8962723" y="2239763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462D35F-912D-60BA-1445-BB537059390A}"/>
              </a:ext>
            </a:extLst>
          </p:cNvPr>
          <p:cNvSpPr/>
          <p:nvPr/>
        </p:nvSpPr>
        <p:spPr>
          <a:xfrm>
            <a:off x="7725336" y="2257330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883CB327-91E2-31E4-355B-2259D1DAEC75}"/>
              </a:ext>
            </a:extLst>
          </p:cNvPr>
          <p:cNvSpPr/>
          <p:nvPr/>
        </p:nvSpPr>
        <p:spPr>
          <a:xfrm>
            <a:off x="10200111" y="2239764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68E796BF-742E-80DC-4F41-B2B1CBDB67EE}"/>
              </a:ext>
            </a:extLst>
          </p:cNvPr>
          <p:cNvSpPr/>
          <p:nvPr/>
        </p:nvSpPr>
        <p:spPr>
          <a:xfrm>
            <a:off x="7230705" y="1958985"/>
            <a:ext cx="3667991" cy="860393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324B89C-F472-90A9-9BAE-E009DABA483E}"/>
                  </a:ext>
                </a:extLst>
              </p:cNvPr>
              <p:cNvSpPr txBox="1"/>
              <p:nvPr/>
            </p:nvSpPr>
            <p:spPr>
              <a:xfrm>
                <a:off x="11077922" y="2051429"/>
                <a:ext cx="914161" cy="6646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f>
                            <m:fPr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kumimoji="1" lang="en-US" altLang="zh-CN" sz="2400" b="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324B89C-F472-90A9-9BAE-E009DABA4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7922" y="2051429"/>
                <a:ext cx="914161" cy="664669"/>
              </a:xfrm>
              <a:prstGeom prst="rect">
                <a:avLst/>
              </a:prstGeom>
              <a:blipFill>
                <a:blip r:embed="rId4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>
            <a:extLst>
              <a:ext uri="{FF2B5EF4-FFF2-40B4-BE49-F238E27FC236}">
                <a16:creationId xmlns:a16="http://schemas.microsoft.com/office/drawing/2014/main" id="{163B2E6E-53E2-FCD0-5B80-C77307B51F5D}"/>
              </a:ext>
            </a:extLst>
          </p:cNvPr>
          <p:cNvSpPr/>
          <p:nvPr/>
        </p:nvSpPr>
        <p:spPr>
          <a:xfrm>
            <a:off x="7725336" y="4816587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4608E54-C5A5-77BB-0317-30F9B54779DD}"/>
              </a:ext>
            </a:extLst>
          </p:cNvPr>
          <p:cNvSpPr txBox="1"/>
          <p:nvPr/>
        </p:nvSpPr>
        <p:spPr>
          <a:xfrm>
            <a:off x="7669302" y="4996587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v</a:t>
            </a:r>
            <a:endParaRPr kumimoji="1" lang="zh-CN" altLang="en-US" sz="2000" dirty="0"/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FE5896D3-16F8-68F0-D7ED-870901056262}"/>
              </a:ext>
            </a:extLst>
          </p:cNvPr>
          <p:cNvSpPr/>
          <p:nvPr/>
        </p:nvSpPr>
        <p:spPr>
          <a:xfrm>
            <a:off x="6826468" y="3117723"/>
            <a:ext cx="4251454" cy="337515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55" name="直线连接符 54">
            <a:extLst>
              <a:ext uri="{FF2B5EF4-FFF2-40B4-BE49-F238E27FC236}">
                <a16:creationId xmlns:a16="http://schemas.microsoft.com/office/drawing/2014/main" id="{1F664514-1761-DD08-C465-A2BB90E72D90}"/>
              </a:ext>
            </a:extLst>
          </p:cNvPr>
          <p:cNvCxnSpPr>
            <a:cxnSpLocks/>
            <a:stCxn id="54" idx="6"/>
          </p:cNvCxnSpPr>
          <p:nvPr/>
        </p:nvCxnSpPr>
        <p:spPr>
          <a:xfrm flipH="1">
            <a:off x="7905336" y="4805299"/>
            <a:ext cx="3172586" cy="1012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10C58B8E-C50E-E180-43D3-B8C3A66447C1}"/>
              </a:ext>
            </a:extLst>
          </p:cNvPr>
          <p:cNvSpPr txBox="1"/>
          <p:nvPr/>
        </p:nvSpPr>
        <p:spPr>
          <a:xfrm>
            <a:off x="10249634" y="485445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err="1">
                <a:solidFill>
                  <a:srgbClr val="00B0F0"/>
                </a:solidFill>
              </a:rPr>
              <a:t>rd</a:t>
            </a:r>
            <a:endParaRPr kumimoji="1" lang="zh-CN" altLang="en-US" b="1" dirty="0">
              <a:solidFill>
                <a:srgbClr val="00B0F0"/>
              </a:solidFill>
            </a:endParaRPr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AC4601C0-C379-C48A-E681-31CE336AB246}"/>
              </a:ext>
            </a:extLst>
          </p:cNvPr>
          <p:cNvCxnSpPr>
            <a:cxnSpLocks/>
          </p:cNvCxnSpPr>
          <p:nvPr/>
        </p:nvCxnSpPr>
        <p:spPr>
          <a:xfrm flipH="1">
            <a:off x="7878976" y="3980329"/>
            <a:ext cx="1573125" cy="86261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0F5C49C2-BE36-1E8E-52CD-DF5E7375D27A}"/>
              </a:ext>
            </a:extLst>
          </p:cNvPr>
          <p:cNvSpPr txBox="1"/>
          <p:nvPr/>
        </p:nvSpPr>
        <p:spPr>
          <a:xfrm>
            <a:off x="8042485" y="3956053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(r-1)d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68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E8B5EB-FB92-9284-7DC6-457F8B3C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Non-Path-ness of Cluster Covers</a:t>
            </a:r>
            <a:endParaRPr kumimoji="1" lang="zh-CN" altLang="en-US" sz="3200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63B2E6E-53E2-FCD0-5B80-C77307B51F5D}"/>
              </a:ext>
            </a:extLst>
          </p:cNvPr>
          <p:cNvSpPr/>
          <p:nvPr/>
        </p:nvSpPr>
        <p:spPr>
          <a:xfrm>
            <a:off x="6193099" y="4038111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4608E54-C5A5-77BB-0317-30F9B54779DD}"/>
              </a:ext>
            </a:extLst>
          </p:cNvPr>
          <p:cNvSpPr txBox="1"/>
          <p:nvPr/>
        </p:nvSpPr>
        <p:spPr>
          <a:xfrm>
            <a:off x="6137065" y="4218111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v</a:t>
            </a:r>
            <a:endParaRPr kumimoji="1" lang="zh-CN" altLang="en-US" sz="2000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3988900-84F8-E7D6-F9DB-26AD40BF9CA2}"/>
              </a:ext>
            </a:extLst>
          </p:cNvPr>
          <p:cNvSpPr/>
          <p:nvPr/>
        </p:nvSpPr>
        <p:spPr>
          <a:xfrm>
            <a:off x="7077689" y="2835654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B7DE497-F060-85C3-7F09-4E4DB91BBDF2}"/>
              </a:ext>
            </a:extLst>
          </p:cNvPr>
          <p:cNvSpPr/>
          <p:nvPr/>
        </p:nvSpPr>
        <p:spPr>
          <a:xfrm>
            <a:off x="5974736" y="3234594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8903C853-A87D-B2E0-A4F2-D2E141ECD64A}"/>
              </a:ext>
            </a:extLst>
          </p:cNvPr>
          <p:cNvSpPr/>
          <p:nvPr/>
        </p:nvSpPr>
        <p:spPr>
          <a:xfrm>
            <a:off x="8454277" y="3220523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061AD064-685B-82E2-A7CE-54881D50E956}"/>
              </a:ext>
            </a:extLst>
          </p:cNvPr>
          <p:cNvSpPr/>
          <p:nvPr/>
        </p:nvSpPr>
        <p:spPr>
          <a:xfrm>
            <a:off x="7994793" y="5000357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F3068519-6A12-2CBD-9232-5AACC06829EA}"/>
              </a:ext>
            </a:extLst>
          </p:cNvPr>
          <p:cNvSpPr/>
          <p:nvPr/>
        </p:nvSpPr>
        <p:spPr>
          <a:xfrm>
            <a:off x="5574388" y="4238166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B4348C55-78E3-1FC9-1BA0-E3CF2B4EEB63}"/>
              </a:ext>
            </a:extLst>
          </p:cNvPr>
          <p:cNvCxnSpPr>
            <a:cxnSpLocks/>
            <a:stCxn id="17" idx="3"/>
            <a:endCxn id="13" idx="7"/>
          </p:cNvCxnSpPr>
          <p:nvPr/>
        </p:nvCxnSpPr>
        <p:spPr>
          <a:xfrm flipH="1">
            <a:off x="6346739" y="3374163"/>
            <a:ext cx="2133898" cy="690308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id="{80D49AEC-6AEF-39B5-0396-110F262087B7}"/>
              </a:ext>
            </a:extLst>
          </p:cNvPr>
          <p:cNvCxnSpPr>
            <a:cxnSpLocks/>
            <a:stCxn id="10" idx="3"/>
            <a:endCxn id="13" idx="0"/>
          </p:cNvCxnSpPr>
          <p:nvPr/>
        </p:nvCxnSpPr>
        <p:spPr>
          <a:xfrm flipH="1">
            <a:off x="6283099" y="2989294"/>
            <a:ext cx="820950" cy="1048817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线连接符 31">
            <a:extLst>
              <a:ext uri="{FF2B5EF4-FFF2-40B4-BE49-F238E27FC236}">
                <a16:creationId xmlns:a16="http://schemas.microsoft.com/office/drawing/2014/main" id="{B1D0E459-FC93-6F57-AAFC-0E23E18B3AFF}"/>
              </a:ext>
            </a:extLst>
          </p:cNvPr>
          <p:cNvCxnSpPr>
            <a:cxnSpLocks/>
            <a:stCxn id="12" idx="4"/>
            <a:endCxn id="13" idx="1"/>
          </p:cNvCxnSpPr>
          <p:nvPr/>
        </p:nvCxnSpPr>
        <p:spPr>
          <a:xfrm>
            <a:off x="6064736" y="3414594"/>
            <a:ext cx="154723" cy="649877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线连接符 36">
            <a:extLst>
              <a:ext uri="{FF2B5EF4-FFF2-40B4-BE49-F238E27FC236}">
                <a16:creationId xmlns:a16="http://schemas.microsoft.com/office/drawing/2014/main" id="{BFA0BC80-D3FA-A867-ECC1-0298BEE4509B}"/>
              </a:ext>
            </a:extLst>
          </p:cNvPr>
          <p:cNvCxnSpPr>
            <a:cxnSpLocks/>
            <a:stCxn id="21" idx="7"/>
            <a:endCxn id="13" idx="3"/>
          </p:cNvCxnSpPr>
          <p:nvPr/>
        </p:nvCxnSpPr>
        <p:spPr>
          <a:xfrm flipV="1">
            <a:off x="5728028" y="4191751"/>
            <a:ext cx="491431" cy="72775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1413042F-9931-F909-BFDE-C147CCF59594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6314225" y="4205754"/>
            <a:ext cx="1706928" cy="820963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F3B9F86D-6AF1-7805-EB35-81604A57BE09}"/>
                  </a:ext>
                </a:extLst>
              </p:cNvPr>
              <p:cNvSpPr txBox="1"/>
              <p:nvPr/>
            </p:nvSpPr>
            <p:spPr>
              <a:xfrm rot="1603612">
                <a:off x="6880895" y="4369081"/>
                <a:ext cx="107812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𝐝𝐢𝐬𝐭</m:t>
                      </m:r>
                      <m:r>
                        <a:rPr kumimoji="1" lang="en-US" altLang="zh-CN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kumimoji="1" lang="en-US" altLang="zh-CN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kumimoji="1" lang="en-US" altLang="zh-CN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F3B9F86D-6AF1-7805-EB35-81604A57B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03612">
                <a:off x="6880895" y="4369081"/>
                <a:ext cx="1078127" cy="338554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文本框 51">
            <a:extLst>
              <a:ext uri="{FF2B5EF4-FFF2-40B4-BE49-F238E27FC236}">
                <a16:creationId xmlns:a16="http://schemas.microsoft.com/office/drawing/2014/main" id="{107350F5-70A8-12EE-F596-5BCAE9CCE545}"/>
              </a:ext>
            </a:extLst>
          </p:cNvPr>
          <p:cNvSpPr txBox="1"/>
          <p:nvPr/>
        </p:nvSpPr>
        <p:spPr>
          <a:xfrm>
            <a:off x="7933950" y="5114875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z</a:t>
            </a:r>
            <a:endParaRPr kumimoji="1" lang="zh-CN" altLang="en-US" sz="2000" dirty="0"/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FE5896D3-16F8-68F0-D7ED-870901056262}"/>
              </a:ext>
            </a:extLst>
          </p:cNvPr>
          <p:cNvSpPr/>
          <p:nvPr/>
        </p:nvSpPr>
        <p:spPr>
          <a:xfrm>
            <a:off x="5294231" y="2339247"/>
            <a:ext cx="4251454" cy="337515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55" name="直线连接符 54">
            <a:extLst>
              <a:ext uri="{FF2B5EF4-FFF2-40B4-BE49-F238E27FC236}">
                <a16:creationId xmlns:a16="http://schemas.microsoft.com/office/drawing/2014/main" id="{1F664514-1761-DD08-C465-A2BB90E72D90}"/>
              </a:ext>
            </a:extLst>
          </p:cNvPr>
          <p:cNvCxnSpPr>
            <a:cxnSpLocks/>
            <a:stCxn id="54" idx="6"/>
          </p:cNvCxnSpPr>
          <p:nvPr/>
        </p:nvCxnSpPr>
        <p:spPr>
          <a:xfrm flipH="1">
            <a:off x="6373099" y="4026823"/>
            <a:ext cx="3172586" cy="1012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10C58B8E-C50E-E180-43D3-B8C3A66447C1}"/>
              </a:ext>
            </a:extLst>
          </p:cNvPr>
          <p:cNvSpPr txBox="1"/>
          <p:nvPr/>
        </p:nvSpPr>
        <p:spPr>
          <a:xfrm>
            <a:off x="8717397" y="4075978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err="1">
                <a:solidFill>
                  <a:srgbClr val="00B0F0"/>
                </a:solidFill>
              </a:rPr>
              <a:t>rd</a:t>
            </a:r>
            <a:endParaRPr kumimoji="1" lang="zh-CN" altLang="en-US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内容占位符 2">
                <a:extLst>
                  <a:ext uri="{FF2B5EF4-FFF2-40B4-BE49-F238E27FC236}">
                    <a16:creationId xmlns:a16="http://schemas.microsoft.com/office/drawing/2014/main" id="{87AA2E4F-4F81-6710-11EE-EECB02ED20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3886464" cy="4351338"/>
              </a:xfrm>
              <a:ln w="12700"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zh-CN" sz="2400" b="1" u="sng" dirty="0"/>
                  <a:t>Non-path issue: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kumimoji="1" lang="en-US" altLang="zh-CN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400" dirty="0"/>
                  <a:t>Remove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after storing distances</a:t>
                </a:r>
              </a:p>
              <a:p>
                <a:pPr marL="0" indent="0">
                  <a:buNone/>
                </a:pPr>
                <a:endParaRPr kumimoji="1" lang="en-US" altLang="zh-CN" sz="2400" dirty="0"/>
              </a:p>
            </p:txBody>
          </p:sp>
        </mc:Choice>
        <mc:Fallback xmlns="">
          <p:sp>
            <p:nvSpPr>
              <p:cNvPr id="20" name="内容占位符 2">
                <a:extLst>
                  <a:ext uri="{FF2B5EF4-FFF2-40B4-BE49-F238E27FC236}">
                    <a16:creationId xmlns:a16="http://schemas.microsoft.com/office/drawing/2014/main" id="{87AA2E4F-4F81-6710-11EE-EECB02ED20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3886464" cy="4351338"/>
              </a:xfrm>
              <a:blipFill>
                <a:blip r:embed="rId4"/>
                <a:stretch>
                  <a:fillRect l="-2273" t="-1744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745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E8B5EB-FB92-9284-7DC6-457F8B3C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Non-Path-ness of Cluster Covers</a:t>
            </a:r>
            <a:endParaRPr kumimoji="1" lang="zh-CN" altLang="en-US" sz="3200" dirty="0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1DAFA2DD-BF00-6EEA-03CE-F88856A713EE}"/>
              </a:ext>
            </a:extLst>
          </p:cNvPr>
          <p:cNvSpPr/>
          <p:nvPr/>
        </p:nvSpPr>
        <p:spPr>
          <a:xfrm>
            <a:off x="5747893" y="2734986"/>
            <a:ext cx="2728841" cy="253261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208E45F-5B21-F855-E386-DE75B28CFB02}"/>
              </a:ext>
            </a:extLst>
          </p:cNvPr>
          <p:cNvSpPr/>
          <p:nvPr/>
        </p:nvSpPr>
        <p:spPr>
          <a:xfrm>
            <a:off x="6193099" y="4038113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7BAC581-6B61-481B-DBBE-4A15DC9A7FDE}"/>
              </a:ext>
            </a:extLst>
          </p:cNvPr>
          <p:cNvSpPr txBox="1"/>
          <p:nvPr/>
        </p:nvSpPr>
        <p:spPr>
          <a:xfrm>
            <a:off x="6137065" y="4218111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v</a:t>
            </a:r>
            <a:endParaRPr kumimoji="1"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内容占位符 2">
                <a:extLst>
                  <a:ext uri="{FF2B5EF4-FFF2-40B4-BE49-F238E27FC236}">
                    <a16:creationId xmlns:a16="http://schemas.microsoft.com/office/drawing/2014/main" id="{2EAFC55C-C9A7-C007-5C38-FA5925F0EE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3886464" cy="4351338"/>
              </a:xfrm>
              <a:ln w="12700"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zh-CN" sz="2400" b="1" u="sng" dirty="0"/>
                  <a:t>Non-path issue: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kumimoji="1" lang="en-US" altLang="zh-CN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400" dirty="0"/>
                  <a:t>Remove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after storing distances</a:t>
                </a:r>
              </a:p>
              <a:p>
                <a:pPr marL="0" indent="0">
                  <a:buNone/>
                </a:pPr>
                <a:endParaRPr kumimoji="1" lang="en-US" altLang="zh-CN" sz="2400" dirty="0"/>
              </a:p>
            </p:txBody>
          </p:sp>
        </mc:Choice>
        <mc:Fallback xmlns="">
          <p:sp>
            <p:nvSpPr>
              <p:cNvPr id="40" name="内容占位符 2">
                <a:extLst>
                  <a:ext uri="{FF2B5EF4-FFF2-40B4-BE49-F238E27FC236}">
                    <a16:creationId xmlns:a16="http://schemas.microsoft.com/office/drawing/2014/main" id="{2EAFC55C-C9A7-C007-5C38-FA5925F0EE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3886464" cy="4351338"/>
              </a:xfrm>
              <a:blipFill>
                <a:blip r:embed="rId3"/>
                <a:stretch>
                  <a:fillRect l="-2273" t="-1744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976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43509DF0-BE1A-6357-D2BA-F55E61C3DE39}"/>
              </a:ext>
            </a:extLst>
          </p:cNvPr>
          <p:cNvSpPr/>
          <p:nvPr/>
        </p:nvSpPr>
        <p:spPr>
          <a:xfrm>
            <a:off x="5747893" y="2734986"/>
            <a:ext cx="2728841" cy="253261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AE8B5EB-FB92-9284-7DC6-457F8B3C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Non-Path-ness of Cluster Covers</a:t>
            </a:r>
            <a:endParaRPr kumimoji="1" lang="zh-CN" altLang="en-US" sz="3200" dirty="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208E45F-5B21-F855-E386-DE75B28CFB02}"/>
              </a:ext>
            </a:extLst>
          </p:cNvPr>
          <p:cNvSpPr/>
          <p:nvPr/>
        </p:nvSpPr>
        <p:spPr>
          <a:xfrm>
            <a:off x="6193099" y="4038113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3F4E22DD-9D31-E6FE-944B-B25F9C992DB1}"/>
              </a:ext>
            </a:extLst>
          </p:cNvPr>
          <p:cNvSpPr/>
          <p:nvPr/>
        </p:nvSpPr>
        <p:spPr>
          <a:xfrm>
            <a:off x="10028009" y="4597621"/>
            <a:ext cx="192183" cy="18623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103BFC15-8DBF-661F-C7F0-EEAB081E11FA}"/>
              </a:ext>
            </a:extLst>
          </p:cNvPr>
          <p:cNvSpPr/>
          <p:nvPr/>
        </p:nvSpPr>
        <p:spPr>
          <a:xfrm>
            <a:off x="7636891" y="2999679"/>
            <a:ext cx="3725080" cy="30326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7BAC581-6B61-481B-DBBE-4A15DC9A7FDE}"/>
              </a:ext>
            </a:extLst>
          </p:cNvPr>
          <p:cNvSpPr txBox="1"/>
          <p:nvPr/>
        </p:nvSpPr>
        <p:spPr>
          <a:xfrm>
            <a:off x="6137065" y="4218111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v</a:t>
            </a:r>
            <a:endParaRPr kumimoji="1" lang="zh-CN" altLang="en-US" sz="20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EF39B56-2CAC-0BDC-37D9-C2CDBECB62F0}"/>
              </a:ext>
            </a:extLst>
          </p:cNvPr>
          <p:cNvSpPr txBox="1"/>
          <p:nvPr/>
        </p:nvSpPr>
        <p:spPr>
          <a:xfrm>
            <a:off x="9953312" y="4770003"/>
            <a:ext cx="385430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v’</a:t>
            </a:r>
            <a:endParaRPr kumimoji="1" lang="zh-CN" altLang="en-US" sz="2000" dirty="0"/>
          </a:p>
        </p:txBody>
      </p:sp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8F4A64DB-147B-96EC-AB88-34C1308F4779}"/>
              </a:ext>
            </a:extLst>
          </p:cNvPr>
          <p:cNvCxnSpPr>
            <a:cxnSpLocks/>
          </p:cNvCxnSpPr>
          <p:nvPr/>
        </p:nvCxnSpPr>
        <p:spPr>
          <a:xfrm>
            <a:off x="8865906" y="3177579"/>
            <a:ext cx="1192757" cy="1392164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2C0555B7-8A89-C9D1-52C2-FD967B1DE8A9}"/>
              </a:ext>
            </a:extLst>
          </p:cNvPr>
          <p:cNvSpPr txBox="1"/>
          <p:nvPr/>
        </p:nvSpPr>
        <p:spPr>
          <a:xfrm>
            <a:off x="9583858" y="3504329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(r’-1)d’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94CEBFF9-045F-0748-23A5-11830ECC80EE}"/>
              </a:ext>
            </a:extLst>
          </p:cNvPr>
          <p:cNvSpPr/>
          <p:nvPr/>
        </p:nvSpPr>
        <p:spPr>
          <a:xfrm>
            <a:off x="6831129" y="1825625"/>
            <a:ext cx="4827471" cy="466725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E33CAC57-2FD5-E51C-A0D4-006FCE6D2DBF}"/>
              </a:ext>
            </a:extLst>
          </p:cNvPr>
          <p:cNvCxnSpPr>
            <a:cxnSpLocks/>
          </p:cNvCxnSpPr>
          <p:nvPr/>
        </p:nvCxnSpPr>
        <p:spPr>
          <a:xfrm flipV="1">
            <a:off x="7391576" y="4704680"/>
            <a:ext cx="2636433" cy="93412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86BDF0DA-9520-A073-B39C-549EE5E2307A}"/>
              </a:ext>
            </a:extLst>
          </p:cNvPr>
          <p:cNvSpPr txBox="1"/>
          <p:nvPr/>
        </p:nvSpPr>
        <p:spPr>
          <a:xfrm>
            <a:off x="8783805" y="5082935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err="1">
                <a:solidFill>
                  <a:srgbClr val="00B0F0"/>
                </a:solidFill>
              </a:rPr>
              <a:t>r’d</a:t>
            </a:r>
            <a:r>
              <a:rPr kumimoji="1" lang="en-US" altLang="zh-CN" b="1" dirty="0">
                <a:solidFill>
                  <a:srgbClr val="00B0F0"/>
                </a:solidFill>
              </a:rPr>
              <a:t>’</a:t>
            </a:r>
            <a:endParaRPr kumimoji="1" lang="zh-CN" altLang="en-US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内容占位符 2">
                <a:extLst>
                  <a:ext uri="{FF2B5EF4-FFF2-40B4-BE49-F238E27FC236}">
                    <a16:creationId xmlns:a16="http://schemas.microsoft.com/office/drawing/2014/main" id="{2EAFC55C-C9A7-C007-5C38-FA5925F0EE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3886464" cy="4351338"/>
              </a:xfrm>
              <a:ln w="12700"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zh-CN" sz="2400" b="1" u="sng" dirty="0"/>
                  <a:t>Non-path issue: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kumimoji="1" lang="en-US" altLang="zh-CN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400" dirty="0"/>
                  <a:t>Remove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after storing distances</a:t>
                </a:r>
                <a:endParaRPr kumimoji="1" lang="en-US" altLang="zh-CN" sz="24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kumimoji="1"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might intersect with the next ball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>
                        <a:latin typeface="Cambria Math" panose="02040503050406030204" pitchFamily="18" charset="0"/>
                      </a:rPr>
                      <m:t>B</m:t>
                    </m:r>
                    <m:r>
                      <a:rPr kumimoji="1" lang="en-US" altLang="zh-CN" sz="240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kumimoji="1" lang="en-US" altLang="zh-CN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400" dirty="0"/>
              </a:p>
              <a:p>
                <a:pPr marL="0" indent="0">
                  <a:buNone/>
                </a:pPr>
                <a:endParaRPr kumimoji="1" lang="en-US" altLang="zh-CN" sz="2400" dirty="0"/>
              </a:p>
            </p:txBody>
          </p:sp>
        </mc:Choice>
        <mc:Fallback xmlns="">
          <p:sp>
            <p:nvSpPr>
              <p:cNvPr id="40" name="内容占位符 2">
                <a:extLst>
                  <a:ext uri="{FF2B5EF4-FFF2-40B4-BE49-F238E27FC236}">
                    <a16:creationId xmlns:a16="http://schemas.microsoft.com/office/drawing/2014/main" id="{2EAFC55C-C9A7-C007-5C38-FA5925F0EE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3886464" cy="4351338"/>
              </a:xfrm>
              <a:blipFill>
                <a:blip r:embed="rId3"/>
                <a:stretch>
                  <a:fillRect l="-2273" t="-1744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544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>
            <a:extLst>
              <a:ext uri="{FF2B5EF4-FFF2-40B4-BE49-F238E27FC236}">
                <a16:creationId xmlns:a16="http://schemas.microsoft.com/office/drawing/2014/main" id="{807A930F-AFAF-8658-D735-4C54A1DEE351}"/>
              </a:ext>
            </a:extLst>
          </p:cNvPr>
          <p:cNvSpPr/>
          <p:nvPr/>
        </p:nvSpPr>
        <p:spPr>
          <a:xfrm>
            <a:off x="5747893" y="2734986"/>
            <a:ext cx="2728841" cy="253261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AE8B5EB-FB92-9284-7DC6-457F8B3C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Non-Path-ness of Cluster Covers</a:t>
            </a:r>
            <a:endParaRPr kumimoji="1"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339B3ED4-6C2A-D6D9-6EC8-2A6EBA0EBA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3886464" cy="4351338"/>
              </a:xfrm>
              <a:ln w="12700">
                <a:solidFill>
                  <a:schemeClr val="accent1"/>
                </a:solidFill>
              </a:ln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zh-CN" sz="2400" b="1" u="sng" dirty="0"/>
                  <a:t>Non-path issue: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kumimoji="1" lang="en-US" altLang="zh-CN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400" dirty="0"/>
                  <a:t>Remove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after storing distances</a:t>
                </a:r>
                <a:endParaRPr kumimoji="1" lang="en-US" altLang="zh-CN" sz="24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kumimoji="1"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might intersect with the next ball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>
                        <a:latin typeface="Cambria Math" panose="02040503050406030204" pitchFamily="18" charset="0"/>
                      </a:rPr>
                      <m:t>B</m:t>
                    </m:r>
                    <m:r>
                      <a:rPr kumimoji="1" lang="en-US" altLang="zh-CN" sz="240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kumimoji="1" lang="en-US" altLang="zh-CN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400" dirty="0"/>
                  <a:t>Storing shortest paths could be </a:t>
                </a:r>
                <a:r>
                  <a:rPr kumimoji="1" lang="en-US" altLang="zh-CN" sz="2400" b="1" dirty="0"/>
                  <a:t>expensive</a:t>
                </a:r>
                <a:r>
                  <a:rPr kumimoji="1" lang="en-US" altLang="zh-CN" sz="2400" dirty="0"/>
                  <a:t> that </a:t>
                </a:r>
                <a:r>
                  <a:rPr kumimoji="1" lang="en-US" altLang="zh-CN" sz="2400" b="1" dirty="0">
                    <a:solidFill>
                      <a:srgbClr val="00B050"/>
                    </a:solidFill>
                  </a:rPr>
                  <a:t>cross removed regions</a:t>
                </a:r>
              </a:p>
              <a:p>
                <a:pPr marL="0" indent="0">
                  <a:buNone/>
                </a:pPr>
                <a:endParaRPr kumimoji="1" lang="en-US" altLang="zh-CN" sz="2400" dirty="0"/>
              </a:p>
            </p:txBody>
          </p:sp>
        </mc:Choice>
        <mc:Fallback xmlns="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339B3ED4-6C2A-D6D9-6EC8-2A6EBA0EBA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3886464" cy="4351338"/>
              </a:xfrm>
              <a:blipFill>
                <a:blip r:embed="rId3"/>
                <a:stretch>
                  <a:fillRect l="-1878" t="-1816" r="-469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椭圆 3">
            <a:extLst>
              <a:ext uri="{FF2B5EF4-FFF2-40B4-BE49-F238E27FC236}">
                <a16:creationId xmlns:a16="http://schemas.microsoft.com/office/drawing/2014/main" id="{A208E45F-5B21-F855-E386-DE75B28CFB02}"/>
              </a:ext>
            </a:extLst>
          </p:cNvPr>
          <p:cNvSpPr/>
          <p:nvPr/>
        </p:nvSpPr>
        <p:spPr>
          <a:xfrm>
            <a:off x="6193099" y="4038113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3F4E22DD-9D31-E6FE-944B-B25F9C992DB1}"/>
              </a:ext>
            </a:extLst>
          </p:cNvPr>
          <p:cNvSpPr/>
          <p:nvPr/>
        </p:nvSpPr>
        <p:spPr>
          <a:xfrm>
            <a:off x="10028009" y="4597621"/>
            <a:ext cx="192183" cy="18623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103BFC15-8DBF-661F-C7F0-EEAB081E11FA}"/>
              </a:ext>
            </a:extLst>
          </p:cNvPr>
          <p:cNvSpPr/>
          <p:nvPr/>
        </p:nvSpPr>
        <p:spPr>
          <a:xfrm>
            <a:off x="7636891" y="2999679"/>
            <a:ext cx="3725080" cy="30326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7BAC581-6B61-481B-DBBE-4A15DC9A7FDE}"/>
              </a:ext>
            </a:extLst>
          </p:cNvPr>
          <p:cNvSpPr txBox="1"/>
          <p:nvPr/>
        </p:nvSpPr>
        <p:spPr>
          <a:xfrm>
            <a:off x="6137065" y="4218111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v</a:t>
            </a:r>
            <a:endParaRPr kumimoji="1" lang="zh-CN" altLang="en-US" sz="20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EF39B56-2CAC-0BDC-37D9-C2CDBECB62F0}"/>
              </a:ext>
            </a:extLst>
          </p:cNvPr>
          <p:cNvSpPr txBox="1"/>
          <p:nvPr/>
        </p:nvSpPr>
        <p:spPr>
          <a:xfrm>
            <a:off x="9953312" y="4770003"/>
            <a:ext cx="385430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v’</a:t>
            </a:r>
            <a:endParaRPr kumimoji="1" lang="zh-CN" altLang="en-US" sz="2000" dirty="0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94CEBFF9-045F-0748-23A5-11830ECC80EE}"/>
              </a:ext>
            </a:extLst>
          </p:cNvPr>
          <p:cNvSpPr/>
          <p:nvPr/>
        </p:nvSpPr>
        <p:spPr>
          <a:xfrm>
            <a:off x="6831129" y="1825625"/>
            <a:ext cx="4827471" cy="466725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88F2A7BB-DB89-0A5E-9F9A-F236AE4766E8}"/>
              </a:ext>
            </a:extLst>
          </p:cNvPr>
          <p:cNvSpPr/>
          <p:nvPr/>
        </p:nvSpPr>
        <p:spPr>
          <a:xfrm>
            <a:off x="8114845" y="2600049"/>
            <a:ext cx="192183" cy="18623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4D81F17-94BF-A8A7-CBE7-85B83035021F}"/>
              </a:ext>
            </a:extLst>
          </p:cNvPr>
          <p:cNvSpPr/>
          <p:nvPr/>
        </p:nvSpPr>
        <p:spPr>
          <a:xfrm>
            <a:off x="8769814" y="2320370"/>
            <a:ext cx="192183" cy="18623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243540B-05EB-951B-7EDA-C251EE716A81}"/>
              </a:ext>
            </a:extLst>
          </p:cNvPr>
          <p:cNvSpPr/>
          <p:nvPr/>
        </p:nvSpPr>
        <p:spPr>
          <a:xfrm>
            <a:off x="9647928" y="2267388"/>
            <a:ext cx="192183" cy="18623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任意形状 21">
            <a:extLst>
              <a:ext uri="{FF2B5EF4-FFF2-40B4-BE49-F238E27FC236}">
                <a16:creationId xmlns:a16="http://schemas.microsoft.com/office/drawing/2014/main" id="{7437EA81-73B4-18D5-952A-17B93F79282E}"/>
              </a:ext>
            </a:extLst>
          </p:cNvPr>
          <p:cNvSpPr/>
          <p:nvPr/>
        </p:nvSpPr>
        <p:spPr>
          <a:xfrm>
            <a:off x="7757391" y="2771775"/>
            <a:ext cx="2301009" cy="1930302"/>
          </a:xfrm>
          <a:custGeom>
            <a:avLst/>
            <a:gdLst>
              <a:gd name="connsiteX0" fmla="*/ 386484 w 2301009"/>
              <a:gd name="connsiteY0" fmla="*/ 0 h 1930302"/>
              <a:gd name="connsiteX1" fmla="*/ 722 w 2301009"/>
              <a:gd name="connsiteY1" fmla="*/ 742950 h 1930302"/>
              <a:gd name="connsiteX2" fmla="*/ 472209 w 2301009"/>
              <a:gd name="connsiteY2" fmla="*/ 1457325 h 1930302"/>
              <a:gd name="connsiteX3" fmla="*/ 1700934 w 2301009"/>
              <a:gd name="connsiteY3" fmla="*/ 1857375 h 1930302"/>
              <a:gd name="connsiteX4" fmla="*/ 2301009 w 2301009"/>
              <a:gd name="connsiteY4" fmla="*/ 1928813 h 193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1009" h="1930302">
                <a:moveTo>
                  <a:pt x="386484" y="0"/>
                </a:moveTo>
                <a:cubicBezTo>
                  <a:pt x="186459" y="250031"/>
                  <a:pt x="-13565" y="500063"/>
                  <a:pt x="722" y="742950"/>
                </a:cubicBezTo>
                <a:cubicBezTo>
                  <a:pt x="15009" y="985837"/>
                  <a:pt x="188840" y="1271587"/>
                  <a:pt x="472209" y="1457325"/>
                </a:cubicBezTo>
                <a:cubicBezTo>
                  <a:pt x="755578" y="1643063"/>
                  <a:pt x="1396134" y="1778794"/>
                  <a:pt x="1700934" y="1857375"/>
                </a:cubicBezTo>
                <a:cubicBezTo>
                  <a:pt x="2005734" y="1935956"/>
                  <a:pt x="2153371" y="1932384"/>
                  <a:pt x="2301009" y="1928813"/>
                </a:cubicBezTo>
              </a:path>
            </a:pathLst>
          </a:custGeom>
          <a:ln w="41275">
            <a:solidFill>
              <a:srgbClr val="00B05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任意形状 22">
            <a:extLst>
              <a:ext uri="{FF2B5EF4-FFF2-40B4-BE49-F238E27FC236}">
                <a16:creationId xmlns:a16="http://schemas.microsoft.com/office/drawing/2014/main" id="{9ACCC3A7-990D-F833-C2A4-11B618EE77DF}"/>
              </a:ext>
            </a:extLst>
          </p:cNvPr>
          <p:cNvSpPr/>
          <p:nvPr/>
        </p:nvSpPr>
        <p:spPr>
          <a:xfrm>
            <a:off x="8845581" y="2500313"/>
            <a:ext cx="1241394" cy="2100262"/>
          </a:xfrm>
          <a:custGeom>
            <a:avLst/>
            <a:gdLst>
              <a:gd name="connsiteX0" fmla="*/ 41244 w 1241394"/>
              <a:gd name="connsiteY0" fmla="*/ 0 h 2100262"/>
              <a:gd name="connsiteX1" fmla="*/ 41244 w 1241394"/>
              <a:gd name="connsiteY1" fmla="*/ 885825 h 2100262"/>
              <a:gd name="connsiteX2" fmla="*/ 469869 w 1241394"/>
              <a:gd name="connsiteY2" fmla="*/ 1414462 h 2100262"/>
              <a:gd name="connsiteX3" fmla="*/ 1241394 w 1241394"/>
              <a:gd name="connsiteY3" fmla="*/ 2100262 h 210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394" h="2100262">
                <a:moveTo>
                  <a:pt x="41244" y="0"/>
                </a:moveTo>
                <a:cubicBezTo>
                  <a:pt x="5525" y="325040"/>
                  <a:pt x="-30193" y="650081"/>
                  <a:pt x="41244" y="885825"/>
                </a:cubicBezTo>
                <a:cubicBezTo>
                  <a:pt x="112681" y="1121569"/>
                  <a:pt x="269844" y="1212056"/>
                  <a:pt x="469869" y="1414462"/>
                </a:cubicBezTo>
                <a:cubicBezTo>
                  <a:pt x="669894" y="1616868"/>
                  <a:pt x="1077088" y="2031206"/>
                  <a:pt x="1241394" y="2100262"/>
                </a:cubicBezTo>
              </a:path>
            </a:pathLst>
          </a:cu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任意形状 24">
            <a:extLst>
              <a:ext uri="{FF2B5EF4-FFF2-40B4-BE49-F238E27FC236}">
                <a16:creationId xmlns:a16="http://schemas.microsoft.com/office/drawing/2014/main" id="{5A4DE46F-68F6-3D32-0E56-CE737AD6C501}"/>
              </a:ext>
            </a:extLst>
          </p:cNvPr>
          <p:cNvSpPr/>
          <p:nvPr/>
        </p:nvSpPr>
        <p:spPr>
          <a:xfrm>
            <a:off x="9583052" y="2457450"/>
            <a:ext cx="561073" cy="2157413"/>
          </a:xfrm>
          <a:custGeom>
            <a:avLst/>
            <a:gdLst>
              <a:gd name="connsiteX0" fmla="*/ 161023 w 561073"/>
              <a:gd name="connsiteY0" fmla="*/ 0 h 2157413"/>
              <a:gd name="connsiteX1" fmla="*/ 3861 w 561073"/>
              <a:gd name="connsiteY1" fmla="*/ 771525 h 2157413"/>
              <a:gd name="connsiteX2" fmla="*/ 303898 w 561073"/>
              <a:gd name="connsiteY2" fmla="*/ 1371600 h 2157413"/>
              <a:gd name="connsiteX3" fmla="*/ 475348 w 561073"/>
              <a:gd name="connsiteY3" fmla="*/ 1743075 h 2157413"/>
              <a:gd name="connsiteX4" fmla="*/ 561073 w 561073"/>
              <a:gd name="connsiteY4" fmla="*/ 2157413 h 215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073" h="2157413">
                <a:moveTo>
                  <a:pt x="161023" y="0"/>
                </a:moveTo>
                <a:cubicBezTo>
                  <a:pt x="70536" y="271462"/>
                  <a:pt x="-19951" y="542925"/>
                  <a:pt x="3861" y="771525"/>
                </a:cubicBezTo>
                <a:cubicBezTo>
                  <a:pt x="27673" y="1000125"/>
                  <a:pt x="225317" y="1209675"/>
                  <a:pt x="303898" y="1371600"/>
                </a:cubicBezTo>
                <a:cubicBezTo>
                  <a:pt x="382479" y="1533525"/>
                  <a:pt x="432486" y="1612106"/>
                  <a:pt x="475348" y="1743075"/>
                </a:cubicBezTo>
                <a:cubicBezTo>
                  <a:pt x="518210" y="1874044"/>
                  <a:pt x="539641" y="2015728"/>
                  <a:pt x="561073" y="2157413"/>
                </a:cubicBezTo>
              </a:path>
            </a:pathLst>
          </a:custGeom>
          <a:noFill/>
          <a:ln w="254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2323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855BEE-8683-CF60-337B-F5D76803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Distance Oracles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0B0762-9632-406D-C156-23341C54E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0962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en-US" altLang="zh-CN" dirty="0"/>
              <a:t>Compact </a:t>
            </a:r>
            <a:r>
              <a:rPr kumimoji="1" lang="en-US" altLang="zh-CN" b="1" dirty="0">
                <a:solidFill>
                  <a:srgbClr val="FF0000"/>
                </a:solidFill>
              </a:rPr>
              <a:t>data structure</a:t>
            </a:r>
            <a:r>
              <a:rPr kumimoji="1" lang="en-US" altLang="zh-CN" dirty="0"/>
              <a:t> that quickly </a:t>
            </a:r>
            <a:r>
              <a:rPr kumimoji="1" lang="en-US" altLang="zh-CN" b="1" dirty="0">
                <a:solidFill>
                  <a:srgbClr val="00B050"/>
                </a:solidFill>
              </a:rPr>
              <a:t>estimates distances</a:t>
            </a:r>
            <a:r>
              <a:rPr kumimoji="1" lang="en-US" altLang="zh-CN" dirty="0"/>
              <a:t> in graphs</a:t>
            </a:r>
          </a:p>
          <a:p>
            <a:pPr marL="0" indent="0">
              <a:buNone/>
            </a:pPr>
            <a:r>
              <a:rPr kumimoji="1" lang="en-US" altLang="zh-CN" b="1" u="sng" dirty="0"/>
              <a:t>Goal:</a:t>
            </a:r>
            <a:r>
              <a:rPr kumimoji="1" lang="en-US" altLang="zh-CN" b="0" dirty="0"/>
              <a:t> small space, small stretch error, fast query time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6B96939-5625-65B0-EF87-D608B3A7C55C}"/>
              </a:ext>
            </a:extLst>
          </p:cNvPr>
          <p:cNvSpPr txBox="1"/>
          <p:nvPr/>
        </p:nvSpPr>
        <p:spPr>
          <a:xfrm>
            <a:off x="7275443" y="5433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55" name="图形 54">
            <a:extLst>
              <a:ext uri="{FF2B5EF4-FFF2-40B4-BE49-F238E27FC236}">
                <a16:creationId xmlns:a16="http://schemas.microsoft.com/office/drawing/2014/main" id="{0ADB1FDC-20BC-1401-C7F0-BC1123436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891" y="3601098"/>
            <a:ext cx="3646714" cy="2638450"/>
          </a:xfrm>
          <a:prstGeom prst="rect">
            <a:avLst/>
          </a:prstGeom>
        </p:spPr>
      </p:pic>
      <p:sp>
        <p:nvSpPr>
          <p:cNvPr id="56" name="文本框 55">
            <a:extLst>
              <a:ext uri="{FF2B5EF4-FFF2-40B4-BE49-F238E27FC236}">
                <a16:creationId xmlns:a16="http://schemas.microsoft.com/office/drawing/2014/main" id="{B9BE366E-B774-B9E8-5465-06D7FE6AC7E9}"/>
              </a:ext>
            </a:extLst>
          </p:cNvPr>
          <p:cNvSpPr txBox="1"/>
          <p:nvPr/>
        </p:nvSpPr>
        <p:spPr>
          <a:xfrm>
            <a:off x="1902977" y="3056813"/>
            <a:ext cx="1762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/>
              <a:t>input graph</a:t>
            </a:r>
            <a:endParaRPr kumimoji="1" lang="zh-CN" altLang="en-US" sz="2400" dirty="0"/>
          </a:p>
        </p:txBody>
      </p:sp>
      <p:cxnSp>
        <p:nvCxnSpPr>
          <p:cNvPr id="58" name="直线箭头连接符 57">
            <a:extLst>
              <a:ext uri="{FF2B5EF4-FFF2-40B4-BE49-F238E27FC236}">
                <a16:creationId xmlns:a16="http://schemas.microsoft.com/office/drawing/2014/main" id="{6B4B2D6E-A41E-35E1-3A56-7FDCF442740D}"/>
              </a:ext>
            </a:extLst>
          </p:cNvPr>
          <p:cNvCxnSpPr/>
          <p:nvPr/>
        </p:nvCxnSpPr>
        <p:spPr>
          <a:xfrm>
            <a:off x="4956724" y="4920323"/>
            <a:ext cx="1470991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DBB6C12E-8B3D-FB8D-F498-843EDC7DF049}"/>
              </a:ext>
            </a:extLst>
          </p:cNvPr>
          <p:cNvSpPr txBox="1"/>
          <p:nvPr/>
        </p:nvSpPr>
        <p:spPr>
          <a:xfrm>
            <a:off x="4998761" y="4289419"/>
            <a:ext cx="1386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preprocess</a:t>
            </a:r>
            <a:endParaRPr kumimoji="1" lang="zh-CN" altLang="en-US" sz="2000" dirty="0"/>
          </a:p>
        </p:txBody>
      </p:sp>
      <p:pic>
        <p:nvPicPr>
          <p:cNvPr id="68" name="图片 67" descr="卡通人物&#10;&#10;低可信度描述已自动生成">
            <a:extLst>
              <a:ext uri="{FF2B5EF4-FFF2-40B4-BE49-F238E27FC236}">
                <a16:creationId xmlns:a16="http://schemas.microsoft.com/office/drawing/2014/main" id="{1EB1A66E-648E-2EA3-B829-AB6F98D3E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834" y="3835342"/>
            <a:ext cx="2169960" cy="2169960"/>
          </a:xfrm>
          <a:prstGeom prst="rect">
            <a:avLst/>
          </a:prstGeom>
        </p:spPr>
      </p:pic>
      <p:sp>
        <p:nvSpPr>
          <p:cNvPr id="69" name="文本框 68">
            <a:extLst>
              <a:ext uri="{FF2B5EF4-FFF2-40B4-BE49-F238E27FC236}">
                <a16:creationId xmlns:a16="http://schemas.microsoft.com/office/drawing/2014/main" id="{A01E7CF1-E01C-23A5-6770-F0C551AE4799}"/>
              </a:ext>
            </a:extLst>
          </p:cNvPr>
          <p:cNvSpPr txBox="1"/>
          <p:nvPr/>
        </p:nvSpPr>
        <p:spPr>
          <a:xfrm>
            <a:off x="6783997" y="3067019"/>
            <a:ext cx="216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distance oracle</a:t>
            </a:r>
            <a:endParaRPr kumimoji="1" lang="zh-CN" altLang="en-US" sz="2400" dirty="0"/>
          </a:p>
        </p:txBody>
      </p:sp>
      <p:cxnSp>
        <p:nvCxnSpPr>
          <p:cNvPr id="70" name="直线箭头连接符 69">
            <a:extLst>
              <a:ext uri="{FF2B5EF4-FFF2-40B4-BE49-F238E27FC236}">
                <a16:creationId xmlns:a16="http://schemas.microsoft.com/office/drawing/2014/main" id="{BB6E21A4-F000-8714-4460-F9107E1F6557}"/>
              </a:ext>
            </a:extLst>
          </p:cNvPr>
          <p:cNvCxnSpPr>
            <a:cxnSpLocks/>
          </p:cNvCxnSpPr>
          <p:nvPr/>
        </p:nvCxnSpPr>
        <p:spPr>
          <a:xfrm>
            <a:off x="9295913" y="4920323"/>
            <a:ext cx="858869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文本框 71">
            <a:extLst>
              <a:ext uri="{FF2B5EF4-FFF2-40B4-BE49-F238E27FC236}">
                <a16:creationId xmlns:a16="http://schemas.microsoft.com/office/drawing/2014/main" id="{AA099671-5599-A08F-1547-57F2AE5E96ED}"/>
              </a:ext>
            </a:extLst>
          </p:cNvPr>
          <p:cNvSpPr txBox="1"/>
          <p:nvPr/>
        </p:nvSpPr>
        <p:spPr>
          <a:xfrm>
            <a:off x="9214996" y="432082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queries</a:t>
            </a:r>
            <a:endParaRPr kumimoji="1" lang="zh-CN" altLang="en-US" dirty="0"/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02347CFF-CA50-E76E-177C-1F6AF42F980E}"/>
              </a:ext>
            </a:extLst>
          </p:cNvPr>
          <p:cNvSpPr txBox="1"/>
          <p:nvPr/>
        </p:nvSpPr>
        <p:spPr>
          <a:xfrm>
            <a:off x="10323314" y="4597157"/>
            <a:ext cx="1119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distance </a:t>
            </a:r>
          </a:p>
          <a:p>
            <a:r>
              <a:rPr kumimoji="1" lang="en-US" altLang="zh-CN" dirty="0"/>
              <a:t>estimates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3538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>
            <a:extLst>
              <a:ext uri="{FF2B5EF4-FFF2-40B4-BE49-F238E27FC236}">
                <a16:creationId xmlns:a16="http://schemas.microsoft.com/office/drawing/2014/main" id="{A7F26D57-B5F2-B07B-0221-4592674E12A0}"/>
              </a:ext>
            </a:extLst>
          </p:cNvPr>
          <p:cNvSpPr/>
          <p:nvPr/>
        </p:nvSpPr>
        <p:spPr>
          <a:xfrm>
            <a:off x="5747893" y="2734986"/>
            <a:ext cx="2728841" cy="253261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AE8B5EB-FB92-9284-7DC6-457F8B3C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u="sng" dirty="0"/>
              <a:t>Idea:</a:t>
            </a:r>
            <a:r>
              <a:rPr kumimoji="1" lang="en-US" altLang="zh-CN" dirty="0"/>
              <a:t> Use Tree Covers </a:t>
            </a:r>
            <a:endParaRPr kumimoji="1"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339B3ED4-6C2A-D6D9-6EC8-2A6EBA0EBA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4126995" cy="4351338"/>
              </a:xfrm>
              <a:ln w="12700">
                <a:solidFill>
                  <a:schemeClr val="accent1"/>
                </a:solidFill>
              </a:ln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kumimoji="1" lang="en-US" altLang="zh-CN" sz="2400" b="1" u="sng" dirty="0"/>
                  <a:t>Fixing non-path issue: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kumimoji="1" lang="en-US" altLang="zh-CN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400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Grow new balls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kumimoji="1" lang="en-US" altLang="zh-CN" sz="240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kumimoji="1" lang="en-US" altLang="zh-CN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in the </a:t>
                </a:r>
                <a:r>
                  <a:rPr kumimoji="1" lang="en-US" altLang="zh-CN" sz="2400" b="1" i="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induced subgraph</a:t>
                </a:r>
              </a:p>
              <a:p>
                <a:pPr marL="0" indent="0">
                  <a:buNone/>
                </a:pPr>
                <a:endParaRPr kumimoji="1" lang="en-US" altLang="zh-CN" sz="2400" dirty="0"/>
              </a:p>
              <a:p>
                <a:pPr marL="0" indent="0">
                  <a:buNone/>
                </a:pPr>
                <a:endParaRPr kumimoji="1" lang="en-US" altLang="zh-CN" sz="2400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kumimoji="1" lang="en-US" altLang="zh-CN" sz="2400" dirty="0"/>
              </a:p>
            </p:txBody>
          </p:sp>
        </mc:Choice>
        <mc:Fallback xmlns="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339B3ED4-6C2A-D6D9-6EC8-2A6EBA0EBA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4126995" cy="4351338"/>
              </a:xfrm>
              <a:blipFill>
                <a:blip r:embed="rId3"/>
                <a:stretch>
                  <a:fillRect l="-1618" t="-1257" r="-147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椭圆 3">
            <a:extLst>
              <a:ext uri="{FF2B5EF4-FFF2-40B4-BE49-F238E27FC236}">
                <a16:creationId xmlns:a16="http://schemas.microsoft.com/office/drawing/2014/main" id="{A208E45F-5B21-F855-E386-DE75B28CFB02}"/>
              </a:ext>
            </a:extLst>
          </p:cNvPr>
          <p:cNvSpPr/>
          <p:nvPr/>
        </p:nvSpPr>
        <p:spPr>
          <a:xfrm>
            <a:off x="6193099" y="4038113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3F4E22DD-9D31-E6FE-944B-B25F9C992DB1}"/>
              </a:ext>
            </a:extLst>
          </p:cNvPr>
          <p:cNvSpPr/>
          <p:nvPr/>
        </p:nvSpPr>
        <p:spPr>
          <a:xfrm>
            <a:off x="10028009" y="4597621"/>
            <a:ext cx="192183" cy="18623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7BAC581-6B61-481B-DBBE-4A15DC9A7FDE}"/>
              </a:ext>
            </a:extLst>
          </p:cNvPr>
          <p:cNvSpPr txBox="1"/>
          <p:nvPr/>
        </p:nvSpPr>
        <p:spPr>
          <a:xfrm>
            <a:off x="6137065" y="4218111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v</a:t>
            </a:r>
            <a:endParaRPr kumimoji="1" lang="zh-CN" altLang="en-US" sz="20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EF39B56-2CAC-0BDC-37D9-C2CDBECB62F0}"/>
              </a:ext>
            </a:extLst>
          </p:cNvPr>
          <p:cNvSpPr txBox="1"/>
          <p:nvPr/>
        </p:nvSpPr>
        <p:spPr>
          <a:xfrm>
            <a:off x="9953312" y="4770003"/>
            <a:ext cx="385430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v’</a:t>
            </a:r>
            <a:endParaRPr kumimoji="1" lang="zh-CN" altLang="en-US" sz="2000" dirty="0"/>
          </a:p>
        </p:txBody>
      </p:sp>
      <p:sp>
        <p:nvSpPr>
          <p:cNvPr id="6" name="任意形状 5">
            <a:extLst>
              <a:ext uri="{FF2B5EF4-FFF2-40B4-BE49-F238E27FC236}">
                <a16:creationId xmlns:a16="http://schemas.microsoft.com/office/drawing/2014/main" id="{EE9B8157-4020-A9FA-32B3-1310A8B21C0C}"/>
              </a:ext>
            </a:extLst>
          </p:cNvPr>
          <p:cNvSpPr/>
          <p:nvPr/>
        </p:nvSpPr>
        <p:spPr>
          <a:xfrm>
            <a:off x="8064500" y="1663852"/>
            <a:ext cx="3655546" cy="4770758"/>
          </a:xfrm>
          <a:custGeom>
            <a:avLst/>
            <a:gdLst>
              <a:gd name="connsiteX0" fmla="*/ 3896293 w 3906940"/>
              <a:gd name="connsiteY0" fmla="*/ 2501748 h 4770758"/>
              <a:gd name="connsiteX1" fmla="*/ 3680393 w 3906940"/>
              <a:gd name="connsiteY1" fmla="*/ 1130148 h 4770758"/>
              <a:gd name="connsiteX2" fmla="*/ 2384993 w 3906940"/>
              <a:gd name="connsiteY2" fmla="*/ 50648 h 4770758"/>
              <a:gd name="connsiteX3" fmla="*/ 479993 w 3906940"/>
              <a:gd name="connsiteY3" fmla="*/ 241148 h 4770758"/>
              <a:gd name="connsiteX4" fmla="*/ 10093 w 3906940"/>
              <a:gd name="connsiteY4" fmla="*/ 812648 h 4770758"/>
              <a:gd name="connsiteX5" fmla="*/ 772093 w 3906940"/>
              <a:gd name="connsiteY5" fmla="*/ 2616048 h 4770758"/>
              <a:gd name="connsiteX6" fmla="*/ 98993 w 3906940"/>
              <a:gd name="connsiteY6" fmla="*/ 4305148 h 4770758"/>
              <a:gd name="connsiteX7" fmla="*/ 1686493 w 3906940"/>
              <a:gd name="connsiteY7" fmla="*/ 4762348 h 4770758"/>
              <a:gd name="connsiteX8" fmla="*/ 3553393 w 3906940"/>
              <a:gd name="connsiteY8" fmla="*/ 4025748 h 4770758"/>
              <a:gd name="connsiteX9" fmla="*/ 3896293 w 3906940"/>
              <a:gd name="connsiteY9" fmla="*/ 2501748 h 477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6940" h="4770758">
                <a:moveTo>
                  <a:pt x="3896293" y="2501748"/>
                </a:moveTo>
                <a:cubicBezTo>
                  <a:pt x="3917460" y="2019148"/>
                  <a:pt x="3932276" y="1538665"/>
                  <a:pt x="3680393" y="1130148"/>
                </a:cubicBezTo>
                <a:cubicBezTo>
                  <a:pt x="3428510" y="721631"/>
                  <a:pt x="2918393" y="198815"/>
                  <a:pt x="2384993" y="50648"/>
                </a:cubicBezTo>
                <a:cubicBezTo>
                  <a:pt x="1851593" y="-97519"/>
                  <a:pt x="875810" y="114148"/>
                  <a:pt x="479993" y="241148"/>
                </a:cubicBezTo>
                <a:cubicBezTo>
                  <a:pt x="84176" y="368148"/>
                  <a:pt x="-38590" y="416831"/>
                  <a:pt x="10093" y="812648"/>
                </a:cubicBezTo>
                <a:cubicBezTo>
                  <a:pt x="58776" y="1208465"/>
                  <a:pt x="757276" y="2033965"/>
                  <a:pt x="772093" y="2616048"/>
                </a:cubicBezTo>
                <a:cubicBezTo>
                  <a:pt x="786910" y="3198131"/>
                  <a:pt x="-53407" y="3947431"/>
                  <a:pt x="98993" y="4305148"/>
                </a:cubicBezTo>
                <a:cubicBezTo>
                  <a:pt x="251393" y="4662865"/>
                  <a:pt x="1110760" y="4808915"/>
                  <a:pt x="1686493" y="4762348"/>
                </a:cubicBezTo>
                <a:cubicBezTo>
                  <a:pt x="2262226" y="4715781"/>
                  <a:pt x="3185093" y="4398281"/>
                  <a:pt x="3553393" y="4025748"/>
                </a:cubicBezTo>
                <a:cubicBezTo>
                  <a:pt x="3921693" y="3653215"/>
                  <a:pt x="3875126" y="2984348"/>
                  <a:pt x="3896293" y="2501748"/>
                </a:cubicBezTo>
                <a:close/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" name="任意形状 11">
            <a:extLst>
              <a:ext uri="{FF2B5EF4-FFF2-40B4-BE49-F238E27FC236}">
                <a16:creationId xmlns:a16="http://schemas.microsoft.com/office/drawing/2014/main" id="{FA36D541-5505-CC8E-FE3D-F98FEE2B3E71}"/>
              </a:ext>
            </a:extLst>
          </p:cNvPr>
          <p:cNvSpPr/>
          <p:nvPr/>
        </p:nvSpPr>
        <p:spPr>
          <a:xfrm>
            <a:off x="9067799" y="3070683"/>
            <a:ext cx="2062085" cy="2552296"/>
          </a:xfrm>
          <a:custGeom>
            <a:avLst/>
            <a:gdLst>
              <a:gd name="connsiteX0" fmla="*/ 2329177 w 2333862"/>
              <a:gd name="connsiteY0" fmla="*/ 1413386 h 2629465"/>
              <a:gd name="connsiteX1" fmla="*/ 1833877 w 2333862"/>
              <a:gd name="connsiteY1" fmla="*/ 168786 h 2629465"/>
              <a:gd name="connsiteX2" fmla="*/ 43177 w 2333862"/>
              <a:gd name="connsiteY2" fmla="*/ 130686 h 2629465"/>
              <a:gd name="connsiteX3" fmla="*/ 525777 w 2333862"/>
              <a:gd name="connsiteY3" fmla="*/ 1273686 h 2629465"/>
              <a:gd name="connsiteX4" fmla="*/ 182877 w 2333862"/>
              <a:gd name="connsiteY4" fmla="*/ 2505586 h 2629465"/>
              <a:gd name="connsiteX5" fmla="*/ 1630677 w 2333862"/>
              <a:gd name="connsiteY5" fmla="*/ 2467486 h 2629465"/>
              <a:gd name="connsiteX6" fmla="*/ 2329177 w 2333862"/>
              <a:gd name="connsiteY6" fmla="*/ 1413386 h 262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3862" h="2629465">
                <a:moveTo>
                  <a:pt x="2329177" y="1413386"/>
                </a:moveTo>
                <a:cubicBezTo>
                  <a:pt x="2363044" y="1030269"/>
                  <a:pt x="2214877" y="382569"/>
                  <a:pt x="1833877" y="168786"/>
                </a:cubicBezTo>
                <a:cubicBezTo>
                  <a:pt x="1452877" y="-44997"/>
                  <a:pt x="261194" y="-53464"/>
                  <a:pt x="43177" y="130686"/>
                </a:cubicBezTo>
                <a:cubicBezTo>
                  <a:pt x="-174840" y="314836"/>
                  <a:pt x="502494" y="877869"/>
                  <a:pt x="525777" y="1273686"/>
                </a:cubicBezTo>
                <a:cubicBezTo>
                  <a:pt x="549060" y="1669503"/>
                  <a:pt x="-1273" y="2306619"/>
                  <a:pt x="182877" y="2505586"/>
                </a:cubicBezTo>
                <a:cubicBezTo>
                  <a:pt x="367027" y="2704553"/>
                  <a:pt x="1272960" y="2643169"/>
                  <a:pt x="1630677" y="2467486"/>
                </a:cubicBezTo>
                <a:cubicBezTo>
                  <a:pt x="1988394" y="2291803"/>
                  <a:pt x="2295310" y="1796503"/>
                  <a:pt x="2329177" y="1413386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559D0457-EFB0-29C2-C142-47D70B406A10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9837333" y="3070683"/>
            <a:ext cx="286768" cy="152693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6AA60EF9-B89B-2542-874F-4B645ADD3B30}"/>
              </a:ext>
            </a:extLst>
          </p:cNvPr>
          <p:cNvSpPr txBox="1"/>
          <p:nvPr/>
        </p:nvSpPr>
        <p:spPr>
          <a:xfrm>
            <a:off x="10017255" y="3601324"/>
            <a:ext cx="925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(r’-1)d’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D16F5691-7297-A25E-F196-657215154DEF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8551431" y="4756579"/>
            <a:ext cx="1504723" cy="149336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FEC3440A-71B1-2F10-FAD1-4A04FBF2E87E}"/>
              </a:ext>
            </a:extLst>
          </p:cNvPr>
          <p:cNvSpPr txBox="1"/>
          <p:nvPr/>
        </p:nvSpPr>
        <p:spPr>
          <a:xfrm>
            <a:off x="8950113" y="5863846"/>
            <a:ext cx="52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err="1">
                <a:solidFill>
                  <a:srgbClr val="00B0F0"/>
                </a:solidFill>
              </a:rPr>
              <a:t>r’d</a:t>
            </a:r>
            <a:r>
              <a:rPr kumimoji="1" lang="en-US" altLang="zh-CN" b="1" dirty="0">
                <a:solidFill>
                  <a:srgbClr val="00B0F0"/>
                </a:solidFill>
              </a:rPr>
              <a:t>’</a:t>
            </a:r>
            <a:endParaRPr kumimoji="1" lang="zh-CN" alt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44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椭圆 20">
            <a:extLst>
              <a:ext uri="{FF2B5EF4-FFF2-40B4-BE49-F238E27FC236}">
                <a16:creationId xmlns:a16="http://schemas.microsoft.com/office/drawing/2014/main" id="{FDA19BF9-2C0B-C080-9EF1-CD1209D9916A}"/>
              </a:ext>
            </a:extLst>
          </p:cNvPr>
          <p:cNvSpPr/>
          <p:nvPr/>
        </p:nvSpPr>
        <p:spPr>
          <a:xfrm>
            <a:off x="5747893" y="2734986"/>
            <a:ext cx="2728841" cy="253261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AE8B5EB-FB92-9284-7DC6-457F8B3C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u="sng" dirty="0"/>
              <a:t>Idea:</a:t>
            </a:r>
            <a:r>
              <a:rPr kumimoji="1" lang="en-US" altLang="zh-CN" dirty="0"/>
              <a:t> Use Tree Covers </a:t>
            </a:r>
            <a:endParaRPr kumimoji="1"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339B3ED4-6C2A-D6D9-6EC8-2A6EBA0EBA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4126995" cy="4351338"/>
              </a:xfrm>
              <a:ln w="12700">
                <a:solidFill>
                  <a:schemeClr val="accent1"/>
                </a:solidFill>
              </a:ln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kumimoji="1" lang="en-US" altLang="zh-CN" sz="2400" b="1" u="sng" dirty="0"/>
                  <a:t>Fixing non-path issue: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kumimoji="1" lang="en-US" altLang="zh-CN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400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Grow new balls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kumimoji="1" lang="en-US" altLang="zh-CN" sz="240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kumimoji="1" lang="en-US" altLang="zh-CN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in the </a:t>
                </a:r>
                <a:r>
                  <a:rPr kumimoji="1" lang="en-US" altLang="zh-CN" sz="2400" b="1" i="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induced subgraph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kumimoji="1" lang="en-US" altLang="zh-CN" sz="2400" b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400" dirty="0">
                    <a:latin typeface="Cambria Math" panose="02040503050406030204" pitchFamily="18" charset="0"/>
                  </a:rPr>
                  <a:t>S</a:t>
                </a:r>
                <a:r>
                  <a:rPr kumimoji="1" lang="en-US" altLang="zh-CN" sz="2400" i="0">
                    <a:latin typeface="Cambria Math" panose="02040503050406030204" pitchFamily="18" charset="0"/>
                  </a:rPr>
                  <a:t>tore shortest paths tree</a:t>
                </a:r>
                <a:endParaRPr kumimoji="1" lang="en-US" altLang="zh-CN" sz="2400" i="0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kumimoji="1" lang="en-US" altLang="zh-CN" sz="2400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zh-CN" sz="2400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O(1)-blowup</a:t>
                </a:r>
                <a:r>
                  <a:rPr kumimoji="1" lang="en-US" altLang="zh-CN" sz="2400" dirty="0">
                    <a:latin typeface="Cambria Math" panose="02040503050406030204" pitchFamily="18" charset="0"/>
                  </a:rPr>
                  <a:t> of distance stretch when plugged in the DO construction</a:t>
                </a:r>
                <a:endParaRPr kumimoji="1" lang="en-US" altLang="zh-CN" sz="240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kumimoji="1" lang="en-US" altLang="zh-CN" sz="2400" dirty="0"/>
              </a:p>
              <a:p>
                <a:pPr marL="0" indent="0">
                  <a:buNone/>
                </a:pPr>
                <a:endParaRPr kumimoji="1" lang="en-US" altLang="zh-CN" sz="2400" dirty="0"/>
              </a:p>
            </p:txBody>
          </p:sp>
        </mc:Choice>
        <mc:Fallback xmlns="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339B3ED4-6C2A-D6D9-6EC8-2A6EBA0EBA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4126995" cy="4351338"/>
              </a:xfrm>
              <a:blipFill>
                <a:blip r:embed="rId3"/>
                <a:stretch>
                  <a:fillRect l="-1618" t="-1257" r="-147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椭圆 3">
            <a:extLst>
              <a:ext uri="{FF2B5EF4-FFF2-40B4-BE49-F238E27FC236}">
                <a16:creationId xmlns:a16="http://schemas.microsoft.com/office/drawing/2014/main" id="{A208E45F-5B21-F855-E386-DE75B28CFB02}"/>
              </a:ext>
            </a:extLst>
          </p:cNvPr>
          <p:cNvSpPr/>
          <p:nvPr/>
        </p:nvSpPr>
        <p:spPr>
          <a:xfrm>
            <a:off x="6193099" y="4038113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3F4E22DD-9D31-E6FE-944B-B25F9C992DB1}"/>
              </a:ext>
            </a:extLst>
          </p:cNvPr>
          <p:cNvSpPr/>
          <p:nvPr/>
        </p:nvSpPr>
        <p:spPr>
          <a:xfrm>
            <a:off x="10028009" y="4597621"/>
            <a:ext cx="192183" cy="18623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7BAC581-6B61-481B-DBBE-4A15DC9A7FDE}"/>
              </a:ext>
            </a:extLst>
          </p:cNvPr>
          <p:cNvSpPr txBox="1"/>
          <p:nvPr/>
        </p:nvSpPr>
        <p:spPr>
          <a:xfrm>
            <a:off x="6137065" y="4218111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v</a:t>
            </a:r>
            <a:endParaRPr kumimoji="1" lang="zh-CN" altLang="en-US" sz="20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EF39B56-2CAC-0BDC-37D9-C2CDBECB62F0}"/>
              </a:ext>
            </a:extLst>
          </p:cNvPr>
          <p:cNvSpPr txBox="1"/>
          <p:nvPr/>
        </p:nvSpPr>
        <p:spPr>
          <a:xfrm>
            <a:off x="9953312" y="4770003"/>
            <a:ext cx="385430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v’</a:t>
            </a:r>
            <a:endParaRPr kumimoji="1" lang="zh-CN" altLang="en-US" sz="2000"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88F2A7BB-DB89-0A5E-9F9A-F236AE4766E8}"/>
              </a:ext>
            </a:extLst>
          </p:cNvPr>
          <p:cNvSpPr/>
          <p:nvPr/>
        </p:nvSpPr>
        <p:spPr>
          <a:xfrm>
            <a:off x="8854022" y="2488229"/>
            <a:ext cx="192183" cy="18623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4D81F17-94BF-A8A7-CBE7-85B83035021F}"/>
              </a:ext>
            </a:extLst>
          </p:cNvPr>
          <p:cNvSpPr/>
          <p:nvPr/>
        </p:nvSpPr>
        <p:spPr>
          <a:xfrm>
            <a:off x="9645150" y="2305943"/>
            <a:ext cx="192183" cy="18623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243540B-05EB-951B-7EDA-C251EE716A81}"/>
              </a:ext>
            </a:extLst>
          </p:cNvPr>
          <p:cNvSpPr/>
          <p:nvPr/>
        </p:nvSpPr>
        <p:spPr>
          <a:xfrm>
            <a:off x="10620031" y="2420355"/>
            <a:ext cx="192183" cy="18623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任意形状 5">
            <a:extLst>
              <a:ext uri="{FF2B5EF4-FFF2-40B4-BE49-F238E27FC236}">
                <a16:creationId xmlns:a16="http://schemas.microsoft.com/office/drawing/2014/main" id="{EE9B8157-4020-A9FA-32B3-1310A8B21C0C}"/>
              </a:ext>
            </a:extLst>
          </p:cNvPr>
          <p:cNvSpPr/>
          <p:nvPr/>
        </p:nvSpPr>
        <p:spPr>
          <a:xfrm>
            <a:off x="8064500" y="1663852"/>
            <a:ext cx="3655546" cy="4770758"/>
          </a:xfrm>
          <a:custGeom>
            <a:avLst/>
            <a:gdLst>
              <a:gd name="connsiteX0" fmla="*/ 3896293 w 3906940"/>
              <a:gd name="connsiteY0" fmla="*/ 2501748 h 4770758"/>
              <a:gd name="connsiteX1" fmla="*/ 3680393 w 3906940"/>
              <a:gd name="connsiteY1" fmla="*/ 1130148 h 4770758"/>
              <a:gd name="connsiteX2" fmla="*/ 2384993 w 3906940"/>
              <a:gd name="connsiteY2" fmla="*/ 50648 h 4770758"/>
              <a:gd name="connsiteX3" fmla="*/ 479993 w 3906940"/>
              <a:gd name="connsiteY3" fmla="*/ 241148 h 4770758"/>
              <a:gd name="connsiteX4" fmla="*/ 10093 w 3906940"/>
              <a:gd name="connsiteY4" fmla="*/ 812648 h 4770758"/>
              <a:gd name="connsiteX5" fmla="*/ 772093 w 3906940"/>
              <a:gd name="connsiteY5" fmla="*/ 2616048 h 4770758"/>
              <a:gd name="connsiteX6" fmla="*/ 98993 w 3906940"/>
              <a:gd name="connsiteY6" fmla="*/ 4305148 h 4770758"/>
              <a:gd name="connsiteX7" fmla="*/ 1686493 w 3906940"/>
              <a:gd name="connsiteY7" fmla="*/ 4762348 h 4770758"/>
              <a:gd name="connsiteX8" fmla="*/ 3553393 w 3906940"/>
              <a:gd name="connsiteY8" fmla="*/ 4025748 h 4770758"/>
              <a:gd name="connsiteX9" fmla="*/ 3896293 w 3906940"/>
              <a:gd name="connsiteY9" fmla="*/ 2501748 h 477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6940" h="4770758">
                <a:moveTo>
                  <a:pt x="3896293" y="2501748"/>
                </a:moveTo>
                <a:cubicBezTo>
                  <a:pt x="3917460" y="2019148"/>
                  <a:pt x="3932276" y="1538665"/>
                  <a:pt x="3680393" y="1130148"/>
                </a:cubicBezTo>
                <a:cubicBezTo>
                  <a:pt x="3428510" y="721631"/>
                  <a:pt x="2918393" y="198815"/>
                  <a:pt x="2384993" y="50648"/>
                </a:cubicBezTo>
                <a:cubicBezTo>
                  <a:pt x="1851593" y="-97519"/>
                  <a:pt x="875810" y="114148"/>
                  <a:pt x="479993" y="241148"/>
                </a:cubicBezTo>
                <a:cubicBezTo>
                  <a:pt x="84176" y="368148"/>
                  <a:pt x="-38590" y="416831"/>
                  <a:pt x="10093" y="812648"/>
                </a:cubicBezTo>
                <a:cubicBezTo>
                  <a:pt x="58776" y="1208465"/>
                  <a:pt x="757276" y="2033965"/>
                  <a:pt x="772093" y="2616048"/>
                </a:cubicBezTo>
                <a:cubicBezTo>
                  <a:pt x="786910" y="3198131"/>
                  <a:pt x="-53407" y="3947431"/>
                  <a:pt x="98993" y="4305148"/>
                </a:cubicBezTo>
                <a:cubicBezTo>
                  <a:pt x="251393" y="4662865"/>
                  <a:pt x="1110760" y="4808915"/>
                  <a:pt x="1686493" y="4762348"/>
                </a:cubicBezTo>
                <a:cubicBezTo>
                  <a:pt x="2262226" y="4715781"/>
                  <a:pt x="3185093" y="4398281"/>
                  <a:pt x="3553393" y="4025748"/>
                </a:cubicBezTo>
                <a:cubicBezTo>
                  <a:pt x="3921693" y="3653215"/>
                  <a:pt x="3875126" y="2984348"/>
                  <a:pt x="3896293" y="2501748"/>
                </a:cubicBezTo>
                <a:close/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任意形状 4">
            <a:extLst>
              <a:ext uri="{FF2B5EF4-FFF2-40B4-BE49-F238E27FC236}">
                <a16:creationId xmlns:a16="http://schemas.microsoft.com/office/drawing/2014/main" id="{E6A32401-B6FB-E36E-E19A-2C61BB2C1B22}"/>
              </a:ext>
            </a:extLst>
          </p:cNvPr>
          <p:cNvSpPr/>
          <p:nvPr/>
        </p:nvSpPr>
        <p:spPr>
          <a:xfrm>
            <a:off x="8940800" y="2679700"/>
            <a:ext cx="1117600" cy="1955800"/>
          </a:xfrm>
          <a:custGeom>
            <a:avLst/>
            <a:gdLst>
              <a:gd name="connsiteX0" fmla="*/ 0 w 1117600"/>
              <a:gd name="connsiteY0" fmla="*/ 0 h 1955800"/>
              <a:gd name="connsiteX1" fmla="*/ 266700 w 1117600"/>
              <a:gd name="connsiteY1" fmla="*/ 1155700 h 1955800"/>
              <a:gd name="connsiteX2" fmla="*/ 1117600 w 1117600"/>
              <a:gd name="connsiteY2" fmla="*/ 195580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1955800">
                <a:moveTo>
                  <a:pt x="0" y="0"/>
                </a:moveTo>
                <a:cubicBezTo>
                  <a:pt x="40216" y="414866"/>
                  <a:pt x="80433" y="829733"/>
                  <a:pt x="266700" y="1155700"/>
                </a:cubicBezTo>
                <a:cubicBezTo>
                  <a:pt x="452967" y="1481667"/>
                  <a:pt x="935567" y="1852083"/>
                  <a:pt x="1117600" y="195580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任意形状 14">
            <a:extLst>
              <a:ext uri="{FF2B5EF4-FFF2-40B4-BE49-F238E27FC236}">
                <a16:creationId xmlns:a16="http://schemas.microsoft.com/office/drawing/2014/main" id="{C649AC19-15F0-E8B8-7B76-F7B2D93B05B6}"/>
              </a:ext>
            </a:extLst>
          </p:cNvPr>
          <p:cNvSpPr/>
          <p:nvPr/>
        </p:nvSpPr>
        <p:spPr>
          <a:xfrm>
            <a:off x="9736181" y="2489200"/>
            <a:ext cx="435849" cy="2108200"/>
          </a:xfrm>
          <a:custGeom>
            <a:avLst/>
            <a:gdLst>
              <a:gd name="connsiteX0" fmla="*/ 4719 w 435849"/>
              <a:gd name="connsiteY0" fmla="*/ 0 h 2108200"/>
              <a:gd name="connsiteX1" fmla="*/ 55519 w 435849"/>
              <a:gd name="connsiteY1" fmla="*/ 812800 h 2108200"/>
              <a:gd name="connsiteX2" fmla="*/ 398419 w 435849"/>
              <a:gd name="connsiteY2" fmla="*/ 1562100 h 2108200"/>
              <a:gd name="connsiteX3" fmla="*/ 411119 w 435849"/>
              <a:gd name="connsiteY3" fmla="*/ 210820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849" h="2108200">
                <a:moveTo>
                  <a:pt x="4719" y="0"/>
                </a:moveTo>
                <a:cubicBezTo>
                  <a:pt x="-2690" y="276225"/>
                  <a:pt x="-10098" y="552450"/>
                  <a:pt x="55519" y="812800"/>
                </a:cubicBezTo>
                <a:cubicBezTo>
                  <a:pt x="121136" y="1073150"/>
                  <a:pt x="339152" y="1346200"/>
                  <a:pt x="398419" y="1562100"/>
                </a:cubicBezTo>
                <a:cubicBezTo>
                  <a:pt x="457686" y="1778000"/>
                  <a:pt x="434402" y="1943100"/>
                  <a:pt x="411119" y="210820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任意形状 19">
            <a:extLst>
              <a:ext uri="{FF2B5EF4-FFF2-40B4-BE49-F238E27FC236}">
                <a16:creationId xmlns:a16="http://schemas.microsoft.com/office/drawing/2014/main" id="{0C8FA16D-7B72-8450-6D0A-383B938338AD}"/>
              </a:ext>
            </a:extLst>
          </p:cNvPr>
          <p:cNvSpPr/>
          <p:nvPr/>
        </p:nvSpPr>
        <p:spPr>
          <a:xfrm>
            <a:off x="10223500" y="2590800"/>
            <a:ext cx="598635" cy="2057400"/>
          </a:xfrm>
          <a:custGeom>
            <a:avLst/>
            <a:gdLst>
              <a:gd name="connsiteX0" fmla="*/ 482600 w 598635"/>
              <a:gd name="connsiteY0" fmla="*/ 0 h 2057400"/>
              <a:gd name="connsiteX1" fmla="*/ 584200 w 598635"/>
              <a:gd name="connsiteY1" fmla="*/ 571500 h 2057400"/>
              <a:gd name="connsiteX2" fmla="*/ 533400 w 598635"/>
              <a:gd name="connsiteY2" fmla="*/ 1193800 h 2057400"/>
              <a:gd name="connsiteX3" fmla="*/ 0 w 598635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635" h="2057400">
                <a:moveTo>
                  <a:pt x="482600" y="0"/>
                </a:moveTo>
                <a:cubicBezTo>
                  <a:pt x="529166" y="186266"/>
                  <a:pt x="575733" y="372533"/>
                  <a:pt x="584200" y="571500"/>
                </a:cubicBezTo>
                <a:cubicBezTo>
                  <a:pt x="592667" y="770467"/>
                  <a:pt x="630767" y="946150"/>
                  <a:pt x="533400" y="1193800"/>
                </a:cubicBezTo>
                <a:cubicBezTo>
                  <a:pt x="436033" y="1441450"/>
                  <a:pt x="218016" y="1749425"/>
                  <a:pt x="0" y="205740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17192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E8B5EB-FB92-9284-7DC6-457F8B3C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Tree Covers for the Hierarchy</a:t>
            </a:r>
            <a:endParaRPr kumimoji="1"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257800" cy="3904283"/>
              </a:xfrm>
              <a:ln w="12700">
                <a:solidFill>
                  <a:schemeClr val="accent1"/>
                </a:solidFill>
              </a:ln>
            </p:spPr>
            <p:txBody>
              <a:bodyPr anchor="ctr">
                <a:normAutofit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zh-CN" sz="2400" b="1" u="sng" dirty="0"/>
                  <a:t>Main case:</a:t>
                </a:r>
                <a:r>
                  <a:rPr kumimoji="1" lang="en-US" altLang="zh-CN" sz="2400" dirty="0"/>
                  <a:t/>
                </a:r>
                <a:br>
                  <a:rPr kumimoji="1" lang="en-US" altLang="zh-CN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200" b="0" i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kumimoji="1" lang="en-US" altLang="zh-CN" sz="2200" b="0" i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kumimoji="1" lang="en-US" altLang="zh-CN" sz="2200" b="0" i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1" lang="en-US" altLang="zh-CN" sz="2200" dirty="0"/>
              </a:p>
              <a:p>
                <a:pPr marL="0" indent="0">
                  <a:buNone/>
                </a:pPr>
                <a:r>
                  <a:rPr kumimoji="1" lang="en-US" altLang="zh-CN" sz="2400" b="1" dirty="0"/>
                  <a:t>Tree covers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∪⋯∪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kumimoji="1" lang="en-US" altLang="zh-CN" sz="2400" dirty="0"/>
              </a:p>
              <a:p>
                <a:r>
                  <a:rPr kumimoji="1" lang="en-US" altLang="zh-CN" sz="2400" dirty="0"/>
                  <a:t>Pick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containing both </a:t>
                </a:r>
                <a:r>
                  <a:rPr kumimoji="1" lang="en-US" altLang="zh-CN" sz="2400" dirty="0" err="1"/>
                  <a:t>s,t</a:t>
                </a:r>
                <a:r>
                  <a:rPr kumimoji="1" lang="en-US" altLang="zh-CN" sz="2400" dirty="0"/>
                  <a:t>, </a:t>
                </a:r>
                <a:br>
                  <a:rPr kumimoji="1" lang="en-US" altLang="zh-CN" sz="2400" dirty="0"/>
                </a:br>
                <a14:m>
                  <m:oMath xmlns:m="http://schemas.openxmlformats.org/officeDocument/2006/math">
                    <m:r>
                      <a:rPr kumimoji="1" lang="en-US" altLang="zh-CN" sz="2400" b="1" i="0" smtClean="0">
                        <a:latin typeface="Cambria Math" panose="02040503050406030204" pitchFamily="18" charset="0"/>
                      </a:rPr>
                      <m:t>𝐫𝐚𝐝</m:t>
                    </m:r>
                    <m:r>
                      <a:rPr kumimoji="1" lang="en-US" altLang="zh-CN" sz="2400" b="1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kumimoji="1" lang="en-US" altLang="zh-CN" sz="24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kumimoji="1" lang="en-US" altLang="zh-CN" sz="2400" b="1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𝐝𝐢𝐬𝐭</m:t>
                    </m:r>
                    <m:d>
                      <m:dPr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𝐝𝐢𝐬𝐭</m:t>
                    </m:r>
                    <m:d>
                      <m:dPr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kumimoji="1" lang="en-US" altLang="zh-CN" sz="2400" b="1" dirty="0"/>
              </a:p>
              <a:p>
                <a:r>
                  <a:rPr kumimoji="1" lang="en-US" altLang="zh-CN" sz="2400" dirty="0"/>
                  <a:t>Return the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path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𝒔𝒄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𝒄𝒕</m:t>
                    </m:r>
                  </m:oMath>
                </a14:m>
                <a:endParaRPr kumimoji="1" lang="en-US" altLang="zh-CN" sz="2400" b="1" dirty="0"/>
              </a:p>
              <a:p>
                <a:r>
                  <a:rPr kumimoji="1" lang="en-US" altLang="zh-CN" sz="2400" b="0" dirty="0"/>
                  <a:t>w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sc</m:t>
                        </m:r>
                        <m:r>
                          <a:rPr kumimoji="1"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ct</m:t>
                        </m:r>
                      </m:e>
                    </m:d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kumimoji="1" lang="en-US" altLang="zh-CN" sz="240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1" lang="en-US" altLang="zh-CN" sz="240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257800" cy="3904283"/>
              </a:xfrm>
              <a:blipFill>
                <a:blip r:embed="rId3"/>
                <a:stretch>
                  <a:fillRect l="-1736" r="-4861" b="-311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>
            <a:extLst>
              <a:ext uri="{FF2B5EF4-FFF2-40B4-BE49-F238E27FC236}">
                <a16:creationId xmlns:a16="http://schemas.microsoft.com/office/drawing/2014/main" id="{A4EAB52C-62BD-1753-969A-6437232413F6}"/>
              </a:ext>
            </a:extLst>
          </p:cNvPr>
          <p:cNvSpPr/>
          <p:nvPr/>
        </p:nvSpPr>
        <p:spPr>
          <a:xfrm>
            <a:off x="7848057" y="5079579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C149E9C-161E-173B-1777-CC4459F7B10D}"/>
              </a:ext>
            </a:extLst>
          </p:cNvPr>
          <p:cNvSpPr/>
          <p:nvPr/>
        </p:nvSpPr>
        <p:spPr>
          <a:xfrm>
            <a:off x="9244941" y="5074293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6AB7C95-D0ED-6043-193C-3F8A555BDF25}"/>
              </a:ext>
            </a:extLst>
          </p:cNvPr>
          <p:cNvSpPr/>
          <p:nvPr/>
        </p:nvSpPr>
        <p:spPr>
          <a:xfrm>
            <a:off x="9919266" y="1957220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462D35F-912D-60BA-1445-BB537059390A}"/>
              </a:ext>
            </a:extLst>
          </p:cNvPr>
          <p:cNvSpPr/>
          <p:nvPr/>
        </p:nvSpPr>
        <p:spPr>
          <a:xfrm>
            <a:off x="6915811" y="1957220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A993D0-7D77-42E6-6862-703FDADA44C8}"/>
              </a:ext>
            </a:extLst>
          </p:cNvPr>
          <p:cNvSpPr txBox="1"/>
          <p:nvPr/>
        </p:nvSpPr>
        <p:spPr>
          <a:xfrm>
            <a:off x="7783207" y="5254990"/>
            <a:ext cx="309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s</a:t>
            </a:r>
            <a:endParaRPr kumimoji="1" lang="zh-CN" altLang="en-US" sz="24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222D2EA-B7D0-842C-B654-43C700853FA6}"/>
              </a:ext>
            </a:extLst>
          </p:cNvPr>
          <p:cNvSpPr txBox="1"/>
          <p:nvPr/>
        </p:nvSpPr>
        <p:spPr>
          <a:xfrm>
            <a:off x="9217889" y="5268242"/>
            <a:ext cx="282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t</a:t>
            </a:r>
            <a:endParaRPr kumimoji="1" lang="zh-CN" altLang="en-US" sz="2400" dirty="0"/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08A51B8E-57FD-6590-DCB0-6ABA74612CA5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7059811" y="2245220"/>
            <a:ext cx="843634" cy="283169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FA3E0213-005A-8FF5-E219-90FCBE5A87A7}"/>
              </a:ext>
            </a:extLst>
          </p:cNvPr>
          <p:cNvCxnSpPr>
            <a:cxnSpLocks/>
            <a:stCxn id="19" idx="4"/>
          </p:cNvCxnSpPr>
          <p:nvPr/>
        </p:nvCxnSpPr>
        <p:spPr>
          <a:xfrm flipH="1">
            <a:off x="9369553" y="2245220"/>
            <a:ext cx="693713" cy="282640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62264C75-09EB-3AB5-645A-8CACECB8698F}"/>
              </a:ext>
            </a:extLst>
          </p:cNvPr>
          <p:cNvCxnSpPr>
            <a:cxnSpLocks/>
          </p:cNvCxnSpPr>
          <p:nvPr/>
        </p:nvCxnSpPr>
        <p:spPr>
          <a:xfrm flipV="1">
            <a:off x="8001697" y="5169877"/>
            <a:ext cx="1269604" cy="528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椭圆 7">
            <a:extLst>
              <a:ext uri="{FF2B5EF4-FFF2-40B4-BE49-F238E27FC236}">
                <a16:creationId xmlns:a16="http://schemas.microsoft.com/office/drawing/2014/main" id="{519CBC96-1829-359D-05E5-654EF6590540}"/>
              </a:ext>
            </a:extLst>
          </p:cNvPr>
          <p:cNvSpPr/>
          <p:nvPr/>
        </p:nvSpPr>
        <p:spPr>
          <a:xfrm rot="19864711">
            <a:off x="7082171" y="2641330"/>
            <a:ext cx="2544634" cy="347231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42EABB9-D343-FF6B-11E7-AB049A8F0BC5}"/>
              </a:ext>
            </a:extLst>
          </p:cNvPr>
          <p:cNvSpPr/>
          <p:nvPr/>
        </p:nvSpPr>
        <p:spPr>
          <a:xfrm>
            <a:off x="8203846" y="3738964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AC1442E-F32B-FA3C-577D-835C5594A4CF}"/>
              </a:ext>
            </a:extLst>
          </p:cNvPr>
          <p:cNvSpPr txBox="1"/>
          <p:nvPr/>
        </p:nvSpPr>
        <p:spPr>
          <a:xfrm>
            <a:off x="8146272" y="3192057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c</a:t>
            </a:r>
            <a:endParaRPr kumimoji="1" lang="zh-CN" altLang="en-US" sz="2400" dirty="0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4EA205D7-F63C-6BDE-EAF4-E5AECF134966}"/>
              </a:ext>
            </a:extLst>
          </p:cNvPr>
          <p:cNvSpPr/>
          <p:nvPr/>
        </p:nvSpPr>
        <p:spPr>
          <a:xfrm>
            <a:off x="6754080" y="1844174"/>
            <a:ext cx="3617473" cy="514092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A7B0A98-CA55-2464-4A2F-6CB56C726ABC}"/>
                  </a:ext>
                </a:extLst>
              </p:cNvPr>
              <p:cNvSpPr txBox="1"/>
              <p:nvPr/>
            </p:nvSpPr>
            <p:spPr>
              <a:xfrm>
                <a:off x="10612979" y="1825625"/>
                <a:ext cx="1391713" cy="497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)/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A7B0A98-CA55-2464-4A2F-6CB56C726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2979" y="1825625"/>
                <a:ext cx="1391713" cy="497252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任意形状 25">
            <a:extLst>
              <a:ext uri="{FF2B5EF4-FFF2-40B4-BE49-F238E27FC236}">
                <a16:creationId xmlns:a16="http://schemas.microsoft.com/office/drawing/2014/main" id="{89E1C8C4-8487-F1A9-CC65-A555DBDD45B5}"/>
              </a:ext>
            </a:extLst>
          </p:cNvPr>
          <p:cNvSpPr/>
          <p:nvPr/>
        </p:nvSpPr>
        <p:spPr>
          <a:xfrm>
            <a:off x="7964557" y="3874421"/>
            <a:ext cx="244113" cy="1187909"/>
          </a:xfrm>
          <a:custGeom>
            <a:avLst/>
            <a:gdLst>
              <a:gd name="connsiteX0" fmla="*/ 357808 w 357808"/>
              <a:gd name="connsiteY0" fmla="*/ 0 h 1166191"/>
              <a:gd name="connsiteX1" fmla="*/ 79513 w 357808"/>
              <a:gd name="connsiteY1" fmla="*/ 251791 h 1166191"/>
              <a:gd name="connsiteX2" fmla="*/ 278295 w 357808"/>
              <a:gd name="connsiteY2" fmla="*/ 715618 h 1166191"/>
              <a:gd name="connsiteX3" fmla="*/ 0 w 357808"/>
              <a:gd name="connsiteY3" fmla="*/ 1166191 h 116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808" h="1166191">
                <a:moveTo>
                  <a:pt x="357808" y="0"/>
                </a:moveTo>
                <a:cubicBezTo>
                  <a:pt x="225286" y="66260"/>
                  <a:pt x="92765" y="132521"/>
                  <a:pt x="79513" y="251791"/>
                </a:cubicBezTo>
                <a:cubicBezTo>
                  <a:pt x="66261" y="371061"/>
                  <a:pt x="291547" y="563218"/>
                  <a:pt x="278295" y="715618"/>
                </a:cubicBezTo>
                <a:cubicBezTo>
                  <a:pt x="265043" y="868018"/>
                  <a:pt x="19878" y="1104348"/>
                  <a:pt x="0" y="1166191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EDD26951-FDE4-993E-0D51-A1A13AF85BFB}"/>
              </a:ext>
            </a:extLst>
          </p:cNvPr>
          <p:cNvSpPr/>
          <p:nvPr/>
        </p:nvSpPr>
        <p:spPr>
          <a:xfrm>
            <a:off x="8388626" y="3856383"/>
            <a:ext cx="887896" cy="1243161"/>
          </a:xfrm>
          <a:custGeom>
            <a:avLst/>
            <a:gdLst>
              <a:gd name="connsiteX0" fmla="*/ 0 w 887896"/>
              <a:gd name="connsiteY0" fmla="*/ 0 h 1243161"/>
              <a:gd name="connsiteX1" fmla="*/ 477078 w 887896"/>
              <a:gd name="connsiteY1" fmla="*/ 119269 h 1243161"/>
              <a:gd name="connsiteX2" fmla="*/ 609600 w 887896"/>
              <a:gd name="connsiteY2" fmla="*/ 609600 h 1243161"/>
              <a:gd name="connsiteX3" fmla="*/ 834887 w 887896"/>
              <a:gd name="connsiteY3" fmla="*/ 861391 h 1243161"/>
              <a:gd name="connsiteX4" fmla="*/ 742122 w 887896"/>
              <a:gd name="connsiteY4" fmla="*/ 1139687 h 1243161"/>
              <a:gd name="connsiteX5" fmla="*/ 887896 w 887896"/>
              <a:gd name="connsiteY5" fmla="*/ 1232452 h 124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7896" h="1243161">
                <a:moveTo>
                  <a:pt x="0" y="0"/>
                </a:moveTo>
                <a:cubicBezTo>
                  <a:pt x="187739" y="8834"/>
                  <a:pt x="375478" y="17669"/>
                  <a:pt x="477078" y="119269"/>
                </a:cubicBezTo>
                <a:cubicBezTo>
                  <a:pt x="578678" y="220869"/>
                  <a:pt x="549965" y="485913"/>
                  <a:pt x="609600" y="609600"/>
                </a:cubicBezTo>
                <a:cubicBezTo>
                  <a:pt x="669235" y="733287"/>
                  <a:pt x="812800" y="773043"/>
                  <a:pt x="834887" y="861391"/>
                </a:cubicBezTo>
                <a:cubicBezTo>
                  <a:pt x="856974" y="949739"/>
                  <a:pt x="733287" y="1077843"/>
                  <a:pt x="742122" y="1139687"/>
                </a:cubicBezTo>
                <a:cubicBezTo>
                  <a:pt x="750957" y="1201531"/>
                  <a:pt x="839305" y="1270000"/>
                  <a:pt x="887896" y="1232452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CC93DC2-DCF9-810D-760A-DAA220934634}"/>
              </a:ext>
            </a:extLst>
          </p:cNvPr>
          <p:cNvSpPr txBox="1"/>
          <p:nvPr/>
        </p:nvSpPr>
        <p:spPr>
          <a:xfrm>
            <a:off x="7203811" y="184150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u</a:t>
            </a:r>
            <a:endParaRPr kumimoji="1" lang="zh-CN" altLang="en-US" sz="2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8213EFA-2491-9083-C5CB-7D8F985EDDD2}"/>
              </a:ext>
            </a:extLst>
          </p:cNvPr>
          <p:cNvSpPr txBox="1"/>
          <p:nvPr/>
        </p:nvSpPr>
        <p:spPr>
          <a:xfrm>
            <a:off x="9539117" y="1854002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v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30736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E8B5EB-FB92-9284-7DC6-457F8B3C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Tree Covers for the Hierarchy</a:t>
            </a:r>
            <a:endParaRPr kumimoji="1"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257800" cy="3904283"/>
              </a:xfrm>
              <a:ln w="12700">
                <a:solidFill>
                  <a:schemeClr val="accent1"/>
                </a:solidFill>
              </a:ln>
            </p:spPr>
            <p:txBody>
              <a:bodyPr anchor="ctr">
                <a:normAutofit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zh-CN" sz="2400" b="1" u="sng" dirty="0"/>
                  <a:t>Main case:</a:t>
                </a:r>
                <a:r>
                  <a:rPr kumimoji="1" lang="en-US" altLang="zh-CN" sz="2400" dirty="0"/>
                  <a:t/>
                </a:r>
                <a:br>
                  <a:rPr kumimoji="1" lang="en-US" altLang="zh-CN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200" b="0" i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kumimoji="1" lang="en-US" altLang="zh-CN" sz="2200" b="0" i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kumimoji="1" lang="en-US" altLang="zh-CN" sz="2200" b="0" i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1" lang="en-US" altLang="zh-CN" sz="2200" dirty="0"/>
              </a:p>
              <a:p>
                <a:pPr marL="0" indent="0">
                  <a:buNone/>
                </a:pPr>
                <a:r>
                  <a:rPr kumimoji="1" lang="en-US" altLang="zh-CN" sz="2400" b="1" dirty="0"/>
                  <a:t>Tree covers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∪⋯∪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kumimoji="1" lang="en-US" altLang="zh-CN" sz="2400" dirty="0"/>
              </a:p>
              <a:p>
                <a:r>
                  <a:rPr kumimoji="1" lang="en-US" altLang="zh-CN" sz="2400" dirty="0"/>
                  <a:t>Pick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containing both </a:t>
                </a:r>
                <a:r>
                  <a:rPr kumimoji="1" lang="en-US" altLang="zh-CN" sz="2400" dirty="0" err="1"/>
                  <a:t>s,t</a:t>
                </a:r>
                <a:r>
                  <a:rPr kumimoji="1" lang="en-US" altLang="zh-CN" sz="2400" dirty="0"/>
                  <a:t>, </a:t>
                </a:r>
                <a:br>
                  <a:rPr kumimoji="1" lang="en-US" altLang="zh-CN" sz="2400" dirty="0"/>
                </a:br>
                <a14:m>
                  <m:oMath xmlns:m="http://schemas.openxmlformats.org/officeDocument/2006/math">
                    <m:r>
                      <a:rPr kumimoji="1" lang="en-US" altLang="zh-CN" sz="2400" b="1" i="0" smtClean="0">
                        <a:latin typeface="Cambria Math" panose="02040503050406030204" pitchFamily="18" charset="0"/>
                      </a:rPr>
                      <m:t>𝐫𝐚𝐝</m:t>
                    </m:r>
                    <m:r>
                      <a:rPr kumimoji="1" lang="en-US" altLang="zh-CN" sz="2400" b="1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kumimoji="1" lang="en-US" altLang="zh-CN" sz="24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kumimoji="1" lang="en-US" altLang="zh-CN" sz="2400" b="1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𝐝𝐢𝐬𝐭</m:t>
                    </m:r>
                    <m:d>
                      <m:dPr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𝐝𝐢𝐬𝐭</m:t>
                    </m:r>
                    <m:d>
                      <m:dPr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kumimoji="1" lang="en-US" altLang="zh-CN" sz="2400" b="1" dirty="0"/>
              </a:p>
              <a:p>
                <a:r>
                  <a:rPr kumimoji="1" lang="en-US" altLang="zh-CN" sz="2400" dirty="0"/>
                  <a:t>Return the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path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𝒔𝒄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𝒄𝒕</m:t>
                    </m:r>
                  </m:oMath>
                </a14:m>
                <a:endParaRPr kumimoji="1" lang="en-US" altLang="zh-CN" sz="2400" b="1" dirty="0"/>
              </a:p>
              <a:p>
                <a:r>
                  <a:rPr kumimoji="1" lang="en-US" altLang="zh-CN" sz="2400" b="0" dirty="0"/>
                  <a:t>w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sc</m:t>
                        </m:r>
                        <m:r>
                          <a:rPr kumimoji="1"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ct</m:t>
                        </m:r>
                      </m:e>
                    </m:d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kumimoji="1" lang="en-US" altLang="zh-CN" sz="240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1" lang="en-US" altLang="zh-CN" sz="240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257800" cy="3904283"/>
              </a:xfrm>
              <a:blipFill>
                <a:blip r:embed="rId3"/>
                <a:stretch>
                  <a:fillRect l="-1736" r="-4861" b="-311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>
            <a:extLst>
              <a:ext uri="{FF2B5EF4-FFF2-40B4-BE49-F238E27FC236}">
                <a16:creationId xmlns:a16="http://schemas.microsoft.com/office/drawing/2014/main" id="{A4EAB52C-62BD-1753-969A-6437232413F6}"/>
              </a:ext>
            </a:extLst>
          </p:cNvPr>
          <p:cNvSpPr/>
          <p:nvPr/>
        </p:nvSpPr>
        <p:spPr>
          <a:xfrm>
            <a:off x="7848057" y="5079579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C149E9C-161E-173B-1777-CC4459F7B10D}"/>
              </a:ext>
            </a:extLst>
          </p:cNvPr>
          <p:cNvSpPr/>
          <p:nvPr/>
        </p:nvSpPr>
        <p:spPr>
          <a:xfrm>
            <a:off x="8435067" y="5088242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6AB7C95-D0ED-6043-193C-3F8A555BDF25}"/>
              </a:ext>
            </a:extLst>
          </p:cNvPr>
          <p:cNvSpPr/>
          <p:nvPr/>
        </p:nvSpPr>
        <p:spPr>
          <a:xfrm>
            <a:off x="9919266" y="1957220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462D35F-912D-60BA-1445-BB537059390A}"/>
              </a:ext>
            </a:extLst>
          </p:cNvPr>
          <p:cNvSpPr/>
          <p:nvPr/>
        </p:nvSpPr>
        <p:spPr>
          <a:xfrm>
            <a:off x="6915811" y="1957220"/>
            <a:ext cx="288000" cy="28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A993D0-7D77-42E6-6862-703FDADA44C8}"/>
              </a:ext>
            </a:extLst>
          </p:cNvPr>
          <p:cNvSpPr txBox="1"/>
          <p:nvPr/>
        </p:nvSpPr>
        <p:spPr>
          <a:xfrm>
            <a:off x="7783207" y="5254990"/>
            <a:ext cx="309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s</a:t>
            </a:r>
            <a:endParaRPr kumimoji="1" lang="zh-CN" altLang="en-US" sz="24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222D2EA-B7D0-842C-B654-43C700853FA6}"/>
              </a:ext>
            </a:extLst>
          </p:cNvPr>
          <p:cNvSpPr txBox="1"/>
          <p:nvPr/>
        </p:nvSpPr>
        <p:spPr>
          <a:xfrm>
            <a:off x="8421591" y="5238318"/>
            <a:ext cx="282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t</a:t>
            </a:r>
            <a:endParaRPr kumimoji="1" lang="zh-CN" altLang="en-US" sz="2400" dirty="0"/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08A51B8E-57FD-6590-DCB0-6ABA74612CA5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7059811" y="2245220"/>
            <a:ext cx="843634" cy="283169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FA3E0213-005A-8FF5-E219-90FCBE5A87A7}"/>
              </a:ext>
            </a:extLst>
          </p:cNvPr>
          <p:cNvCxnSpPr>
            <a:cxnSpLocks/>
            <a:stCxn id="19" idx="4"/>
            <a:endCxn id="12" idx="7"/>
          </p:cNvCxnSpPr>
          <p:nvPr/>
        </p:nvCxnSpPr>
        <p:spPr>
          <a:xfrm flipH="1">
            <a:off x="8588707" y="2245220"/>
            <a:ext cx="1474559" cy="2869382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62264C75-09EB-3AB5-645A-8CACECB8698F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8001697" y="5175163"/>
            <a:ext cx="433370" cy="307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椭圆 7">
            <a:extLst>
              <a:ext uri="{FF2B5EF4-FFF2-40B4-BE49-F238E27FC236}">
                <a16:creationId xmlns:a16="http://schemas.microsoft.com/office/drawing/2014/main" id="{519CBC96-1829-359D-05E5-654EF6590540}"/>
              </a:ext>
            </a:extLst>
          </p:cNvPr>
          <p:cNvSpPr/>
          <p:nvPr/>
        </p:nvSpPr>
        <p:spPr>
          <a:xfrm rot="19864711">
            <a:off x="7082171" y="2641330"/>
            <a:ext cx="2544634" cy="347231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42EABB9-D343-FF6B-11E7-AB049A8F0BC5}"/>
              </a:ext>
            </a:extLst>
          </p:cNvPr>
          <p:cNvSpPr/>
          <p:nvPr/>
        </p:nvSpPr>
        <p:spPr>
          <a:xfrm>
            <a:off x="8203846" y="3738964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AC1442E-F32B-FA3C-577D-835C5594A4CF}"/>
              </a:ext>
            </a:extLst>
          </p:cNvPr>
          <p:cNvSpPr txBox="1"/>
          <p:nvPr/>
        </p:nvSpPr>
        <p:spPr>
          <a:xfrm>
            <a:off x="8146272" y="3192057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c</a:t>
            </a:r>
            <a:endParaRPr kumimoji="1" lang="zh-CN" altLang="en-US" sz="2400" dirty="0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4EA205D7-F63C-6BDE-EAF4-E5AECF134966}"/>
              </a:ext>
            </a:extLst>
          </p:cNvPr>
          <p:cNvSpPr/>
          <p:nvPr/>
        </p:nvSpPr>
        <p:spPr>
          <a:xfrm>
            <a:off x="6754080" y="1844174"/>
            <a:ext cx="3617473" cy="514092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A7B0A98-CA55-2464-4A2F-6CB56C726ABC}"/>
                  </a:ext>
                </a:extLst>
              </p:cNvPr>
              <p:cNvSpPr txBox="1"/>
              <p:nvPr/>
            </p:nvSpPr>
            <p:spPr>
              <a:xfrm>
                <a:off x="10612979" y="1825625"/>
                <a:ext cx="1391713" cy="497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)/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A7B0A98-CA55-2464-4A2F-6CB56C726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2979" y="1825625"/>
                <a:ext cx="1391713" cy="497252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任意形状 25">
            <a:extLst>
              <a:ext uri="{FF2B5EF4-FFF2-40B4-BE49-F238E27FC236}">
                <a16:creationId xmlns:a16="http://schemas.microsoft.com/office/drawing/2014/main" id="{89E1C8C4-8487-F1A9-CC65-A555DBDD45B5}"/>
              </a:ext>
            </a:extLst>
          </p:cNvPr>
          <p:cNvSpPr/>
          <p:nvPr/>
        </p:nvSpPr>
        <p:spPr>
          <a:xfrm>
            <a:off x="7964557" y="3874421"/>
            <a:ext cx="244113" cy="1187909"/>
          </a:xfrm>
          <a:custGeom>
            <a:avLst/>
            <a:gdLst>
              <a:gd name="connsiteX0" fmla="*/ 357808 w 357808"/>
              <a:gd name="connsiteY0" fmla="*/ 0 h 1166191"/>
              <a:gd name="connsiteX1" fmla="*/ 79513 w 357808"/>
              <a:gd name="connsiteY1" fmla="*/ 251791 h 1166191"/>
              <a:gd name="connsiteX2" fmla="*/ 278295 w 357808"/>
              <a:gd name="connsiteY2" fmla="*/ 715618 h 1166191"/>
              <a:gd name="connsiteX3" fmla="*/ 0 w 357808"/>
              <a:gd name="connsiteY3" fmla="*/ 1166191 h 116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808" h="1166191">
                <a:moveTo>
                  <a:pt x="357808" y="0"/>
                </a:moveTo>
                <a:cubicBezTo>
                  <a:pt x="225286" y="66260"/>
                  <a:pt x="92765" y="132521"/>
                  <a:pt x="79513" y="251791"/>
                </a:cubicBezTo>
                <a:cubicBezTo>
                  <a:pt x="66261" y="371061"/>
                  <a:pt x="291547" y="563218"/>
                  <a:pt x="278295" y="715618"/>
                </a:cubicBezTo>
                <a:cubicBezTo>
                  <a:pt x="265043" y="868018"/>
                  <a:pt x="19878" y="1104348"/>
                  <a:pt x="0" y="1166191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FE0B0C3-1AD1-7EE0-6AD5-3F992ECD9B56}"/>
                  </a:ext>
                </a:extLst>
              </p:cNvPr>
              <p:cNvSpPr txBox="1"/>
              <p:nvPr/>
            </p:nvSpPr>
            <p:spPr>
              <a:xfrm>
                <a:off x="6446989" y="6125090"/>
                <a:ext cx="4379019" cy="615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/>
                  <a:t>What if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≪</m:t>
                    </m:r>
                    <m:f>
                      <m:f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FE0B0C3-1AD1-7EE0-6AD5-3F992ECD9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989" y="6125090"/>
                <a:ext cx="4379019" cy="615874"/>
              </a:xfrm>
              <a:prstGeom prst="rect">
                <a:avLst/>
              </a:prstGeom>
              <a:blipFill>
                <a:blip r:embed="rId5"/>
                <a:stretch>
                  <a:fillRect l="-2023" b="-10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7CC93DC2-DCF9-810D-760A-DAA220934634}"/>
              </a:ext>
            </a:extLst>
          </p:cNvPr>
          <p:cNvSpPr txBox="1"/>
          <p:nvPr/>
        </p:nvSpPr>
        <p:spPr>
          <a:xfrm>
            <a:off x="7203811" y="184150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u</a:t>
            </a:r>
            <a:endParaRPr kumimoji="1" lang="zh-CN" altLang="en-US" sz="2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8213EFA-2491-9083-C5CB-7D8F985EDDD2}"/>
              </a:ext>
            </a:extLst>
          </p:cNvPr>
          <p:cNvSpPr txBox="1"/>
          <p:nvPr/>
        </p:nvSpPr>
        <p:spPr>
          <a:xfrm>
            <a:off x="9539117" y="1854002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v</a:t>
            </a:r>
            <a:endParaRPr kumimoji="1" lang="zh-CN" altLang="en-US" sz="2400" dirty="0"/>
          </a:p>
        </p:txBody>
      </p:sp>
      <p:sp>
        <p:nvSpPr>
          <p:cNvPr id="23" name="任意形状 22">
            <a:extLst>
              <a:ext uri="{FF2B5EF4-FFF2-40B4-BE49-F238E27FC236}">
                <a16:creationId xmlns:a16="http://schemas.microsoft.com/office/drawing/2014/main" id="{0E28454C-2468-86F7-8B87-69B625FE79F6}"/>
              </a:ext>
            </a:extLst>
          </p:cNvPr>
          <p:cNvSpPr/>
          <p:nvPr/>
        </p:nvSpPr>
        <p:spPr>
          <a:xfrm>
            <a:off x="8348685" y="3896139"/>
            <a:ext cx="172463" cy="1219200"/>
          </a:xfrm>
          <a:custGeom>
            <a:avLst/>
            <a:gdLst>
              <a:gd name="connsiteX0" fmla="*/ 185 w 172463"/>
              <a:gd name="connsiteY0" fmla="*/ 0 h 1219200"/>
              <a:gd name="connsiteX1" fmla="*/ 172463 w 172463"/>
              <a:gd name="connsiteY1" fmla="*/ 318052 h 1219200"/>
              <a:gd name="connsiteX2" fmla="*/ 185 w 172463"/>
              <a:gd name="connsiteY2" fmla="*/ 821635 h 1219200"/>
              <a:gd name="connsiteX3" fmla="*/ 145958 w 172463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63" h="1219200">
                <a:moveTo>
                  <a:pt x="185" y="0"/>
                </a:moveTo>
                <a:cubicBezTo>
                  <a:pt x="86324" y="90556"/>
                  <a:pt x="172463" y="181113"/>
                  <a:pt x="172463" y="318052"/>
                </a:cubicBezTo>
                <a:cubicBezTo>
                  <a:pt x="172463" y="454991"/>
                  <a:pt x="4603" y="671444"/>
                  <a:pt x="185" y="821635"/>
                </a:cubicBezTo>
                <a:cubicBezTo>
                  <a:pt x="-4233" y="971826"/>
                  <a:pt x="70862" y="1095513"/>
                  <a:pt x="145958" y="121920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0B6D062-727A-AB2E-4CB7-63979236EEBF}"/>
              </a:ext>
            </a:extLst>
          </p:cNvPr>
          <p:cNvSpPr txBox="1"/>
          <p:nvPr/>
        </p:nvSpPr>
        <p:spPr>
          <a:xfrm>
            <a:off x="8753324" y="4811181"/>
            <a:ext cx="785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b="1" dirty="0">
                <a:solidFill>
                  <a:srgbClr val="FF0000"/>
                </a:solidFill>
              </a:rPr>
              <a:t>Too </a:t>
            </a:r>
          </a:p>
          <a:p>
            <a:pPr algn="ctr"/>
            <a:r>
              <a:rPr kumimoji="1" lang="en-US" altLang="zh-CN" b="1" dirty="0">
                <a:solidFill>
                  <a:srgbClr val="FF0000"/>
                </a:solidFill>
              </a:rPr>
              <a:t>close!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45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E8B5EB-FB92-9284-7DC6-457F8B3C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Tree Covers for the Hierarchy</a:t>
            </a:r>
            <a:endParaRPr kumimoji="1"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257800" cy="3904283"/>
              </a:xfrm>
              <a:ln w="12700">
                <a:solidFill>
                  <a:schemeClr val="accent1"/>
                </a:solidFill>
              </a:ln>
            </p:spPr>
            <p:txBody>
              <a:bodyPr anchor="ctr">
                <a:normAutofit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zh-CN" sz="2400" b="1" u="sng" dirty="0"/>
                  <a:t>Main case:</a:t>
                </a:r>
                <a:r>
                  <a:rPr kumimoji="1" lang="en-US" altLang="zh-CN" sz="2400" dirty="0"/>
                  <a:t/>
                </a:r>
                <a:br>
                  <a:rPr kumimoji="1" lang="en-US" altLang="zh-CN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200" b="0" i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kumimoji="1" lang="en-US" altLang="zh-CN" sz="2200" b="0" i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zh-CN" sz="2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kumimoji="1" lang="en-US" altLang="zh-CN" sz="2200" b="0" i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1" lang="en-US" altLang="zh-CN" sz="2200" dirty="0"/>
              </a:p>
              <a:p>
                <a:pPr marL="0" indent="0">
                  <a:buNone/>
                </a:pPr>
                <a:r>
                  <a:rPr kumimoji="1" lang="en-US" altLang="zh-CN" sz="2400" b="1" dirty="0"/>
                  <a:t>Tree covers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∪⋯∪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kumimoji="1" lang="en-US" altLang="zh-CN" sz="2400" dirty="0"/>
              </a:p>
              <a:p>
                <a:r>
                  <a:rPr kumimoji="1" lang="en-US" altLang="zh-CN" sz="2400" dirty="0"/>
                  <a:t>Pick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containing both </a:t>
                </a:r>
                <a:r>
                  <a:rPr kumimoji="1" lang="en-US" altLang="zh-CN" sz="2400" dirty="0" err="1"/>
                  <a:t>s,t</a:t>
                </a:r>
                <a:r>
                  <a:rPr kumimoji="1" lang="en-US" altLang="zh-CN" sz="2400" dirty="0"/>
                  <a:t>, </a:t>
                </a:r>
                <a:br>
                  <a:rPr kumimoji="1" lang="en-US" altLang="zh-CN" sz="2400" dirty="0"/>
                </a:br>
                <a14:m>
                  <m:oMath xmlns:m="http://schemas.openxmlformats.org/officeDocument/2006/math">
                    <m:r>
                      <a:rPr kumimoji="1" lang="en-US" altLang="zh-CN" sz="2400" b="1" i="0" smtClean="0">
                        <a:latin typeface="Cambria Math" panose="02040503050406030204" pitchFamily="18" charset="0"/>
                      </a:rPr>
                      <m:t>𝐫𝐚𝐝</m:t>
                    </m:r>
                    <m:r>
                      <a:rPr kumimoji="1" lang="en-US" altLang="zh-CN" sz="2400" b="1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kumimoji="1" lang="en-US" altLang="zh-CN" sz="24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kumimoji="1" lang="en-US" altLang="zh-CN" sz="2400" b="1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𝐝𝐢𝐬𝐭</m:t>
                    </m:r>
                    <m:d>
                      <m:dPr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𝐝𝐢𝐬𝐭</m:t>
                    </m:r>
                    <m:d>
                      <m:dPr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kumimoji="1" lang="en-US" altLang="zh-CN" sz="2400" b="1" dirty="0"/>
              </a:p>
              <a:p>
                <a:r>
                  <a:rPr kumimoji="1" lang="en-US" altLang="zh-CN" sz="2400" dirty="0"/>
                  <a:t>Return the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path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𝒔𝒄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𝒄𝒕</m:t>
                    </m:r>
                  </m:oMath>
                </a14:m>
                <a:endParaRPr kumimoji="1" lang="en-US" altLang="zh-CN" sz="2400" b="1" dirty="0"/>
              </a:p>
              <a:p>
                <a:r>
                  <a:rPr kumimoji="1" lang="en-US" altLang="zh-CN" sz="2400" b="0" dirty="0"/>
                  <a:t>w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sc</m:t>
                        </m:r>
                        <m:r>
                          <a:rPr kumimoji="1"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ct</m:t>
                        </m:r>
                      </m:e>
                    </m:d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kumimoji="1" lang="en-US" altLang="zh-CN" sz="240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1" lang="en-US" altLang="zh-CN" sz="240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257800" cy="3904283"/>
              </a:xfrm>
              <a:blipFill>
                <a:blip r:embed="rId3"/>
                <a:stretch>
                  <a:fillRect l="-1736" r="-4861" b="-311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>
            <a:extLst>
              <a:ext uri="{FF2B5EF4-FFF2-40B4-BE49-F238E27FC236}">
                <a16:creationId xmlns:a16="http://schemas.microsoft.com/office/drawing/2014/main" id="{A4EAB52C-62BD-1753-969A-6437232413F6}"/>
              </a:ext>
            </a:extLst>
          </p:cNvPr>
          <p:cNvSpPr/>
          <p:nvPr/>
        </p:nvSpPr>
        <p:spPr>
          <a:xfrm>
            <a:off x="7848057" y="5079579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C149E9C-161E-173B-1777-CC4459F7B10D}"/>
              </a:ext>
            </a:extLst>
          </p:cNvPr>
          <p:cNvSpPr/>
          <p:nvPr/>
        </p:nvSpPr>
        <p:spPr>
          <a:xfrm>
            <a:off x="8435067" y="5088242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462D35F-912D-60BA-1445-BB537059390A}"/>
              </a:ext>
            </a:extLst>
          </p:cNvPr>
          <p:cNvSpPr/>
          <p:nvPr/>
        </p:nvSpPr>
        <p:spPr>
          <a:xfrm>
            <a:off x="6916720" y="2963490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A993D0-7D77-42E6-6862-703FDADA44C8}"/>
              </a:ext>
            </a:extLst>
          </p:cNvPr>
          <p:cNvSpPr txBox="1"/>
          <p:nvPr/>
        </p:nvSpPr>
        <p:spPr>
          <a:xfrm>
            <a:off x="7783207" y="5254990"/>
            <a:ext cx="309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s</a:t>
            </a:r>
            <a:endParaRPr kumimoji="1" lang="zh-CN" altLang="en-US" sz="24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222D2EA-B7D0-842C-B654-43C700853FA6}"/>
              </a:ext>
            </a:extLst>
          </p:cNvPr>
          <p:cNvSpPr txBox="1"/>
          <p:nvPr/>
        </p:nvSpPr>
        <p:spPr>
          <a:xfrm>
            <a:off x="8421591" y="5238318"/>
            <a:ext cx="282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t</a:t>
            </a:r>
            <a:endParaRPr kumimoji="1" lang="zh-CN" altLang="en-US" sz="2400" dirty="0"/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08A51B8E-57FD-6590-DCB0-6ABA74612CA5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7006720" y="3143490"/>
            <a:ext cx="867697" cy="196244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FA3E0213-005A-8FF5-E219-90FCBE5A87A7}"/>
              </a:ext>
            </a:extLst>
          </p:cNvPr>
          <p:cNvCxnSpPr>
            <a:cxnSpLocks/>
            <a:stCxn id="25" idx="3"/>
            <a:endCxn id="12" idx="7"/>
          </p:cNvCxnSpPr>
          <p:nvPr/>
        </p:nvCxnSpPr>
        <p:spPr>
          <a:xfrm flipH="1">
            <a:off x="8588707" y="3101434"/>
            <a:ext cx="1387033" cy="201316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62264C75-09EB-3AB5-645A-8CACECB8698F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8001697" y="5175163"/>
            <a:ext cx="433370" cy="307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椭圆 7">
            <a:extLst>
              <a:ext uri="{FF2B5EF4-FFF2-40B4-BE49-F238E27FC236}">
                <a16:creationId xmlns:a16="http://schemas.microsoft.com/office/drawing/2014/main" id="{519CBC96-1829-359D-05E5-654EF6590540}"/>
              </a:ext>
            </a:extLst>
          </p:cNvPr>
          <p:cNvSpPr/>
          <p:nvPr/>
        </p:nvSpPr>
        <p:spPr>
          <a:xfrm rot="21329147">
            <a:off x="7381552" y="3260720"/>
            <a:ext cx="1853566" cy="275985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42EABB9-D343-FF6B-11E7-AB049A8F0BC5}"/>
              </a:ext>
            </a:extLst>
          </p:cNvPr>
          <p:cNvSpPr/>
          <p:nvPr/>
        </p:nvSpPr>
        <p:spPr>
          <a:xfrm>
            <a:off x="8203846" y="3738964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AC1442E-F32B-FA3C-577D-835C5594A4CF}"/>
              </a:ext>
            </a:extLst>
          </p:cNvPr>
          <p:cNvSpPr txBox="1"/>
          <p:nvPr/>
        </p:nvSpPr>
        <p:spPr>
          <a:xfrm>
            <a:off x="8146272" y="3192057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c</a:t>
            </a:r>
            <a:endParaRPr kumimoji="1" lang="zh-CN" altLang="en-US" sz="2400" dirty="0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4EA205D7-F63C-6BDE-EAF4-E5AECF134966}"/>
              </a:ext>
            </a:extLst>
          </p:cNvPr>
          <p:cNvSpPr/>
          <p:nvPr/>
        </p:nvSpPr>
        <p:spPr>
          <a:xfrm>
            <a:off x="6754080" y="1844174"/>
            <a:ext cx="3617473" cy="514092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A7B0A98-CA55-2464-4A2F-6CB56C726ABC}"/>
                  </a:ext>
                </a:extLst>
              </p:cNvPr>
              <p:cNvSpPr txBox="1"/>
              <p:nvPr/>
            </p:nvSpPr>
            <p:spPr>
              <a:xfrm>
                <a:off x="10612979" y="1825625"/>
                <a:ext cx="1391713" cy="497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)/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A7B0A98-CA55-2464-4A2F-6CB56C726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2979" y="1825625"/>
                <a:ext cx="1391713" cy="497252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任意形状 25">
            <a:extLst>
              <a:ext uri="{FF2B5EF4-FFF2-40B4-BE49-F238E27FC236}">
                <a16:creationId xmlns:a16="http://schemas.microsoft.com/office/drawing/2014/main" id="{89E1C8C4-8487-F1A9-CC65-A555DBDD45B5}"/>
              </a:ext>
            </a:extLst>
          </p:cNvPr>
          <p:cNvSpPr/>
          <p:nvPr/>
        </p:nvSpPr>
        <p:spPr>
          <a:xfrm>
            <a:off x="7964557" y="3874421"/>
            <a:ext cx="244113" cy="1187909"/>
          </a:xfrm>
          <a:custGeom>
            <a:avLst/>
            <a:gdLst>
              <a:gd name="connsiteX0" fmla="*/ 357808 w 357808"/>
              <a:gd name="connsiteY0" fmla="*/ 0 h 1166191"/>
              <a:gd name="connsiteX1" fmla="*/ 79513 w 357808"/>
              <a:gd name="connsiteY1" fmla="*/ 251791 h 1166191"/>
              <a:gd name="connsiteX2" fmla="*/ 278295 w 357808"/>
              <a:gd name="connsiteY2" fmla="*/ 715618 h 1166191"/>
              <a:gd name="connsiteX3" fmla="*/ 0 w 357808"/>
              <a:gd name="connsiteY3" fmla="*/ 1166191 h 116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808" h="1166191">
                <a:moveTo>
                  <a:pt x="357808" y="0"/>
                </a:moveTo>
                <a:cubicBezTo>
                  <a:pt x="225286" y="66260"/>
                  <a:pt x="92765" y="132521"/>
                  <a:pt x="79513" y="251791"/>
                </a:cubicBezTo>
                <a:cubicBezTo>
                  <a:pt x="66261" y="371061"/>
                  <a:pt x="291547" y="563218"/>
                  <a:pt x="278295" y="715618"/>
                </a:cubicBezTo>
                <a:cubicBezTo>
                  <a:pt x="265043" y="868018"/>
                  <a:pt x="19878" y="1104348"/>
                  <a:pt x="0" y="1166191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FE0B0C3-1AD1-7EE0-6AD5-3F992ECD9B56}"/>
              </a:ext>
            </a:extLst>
          </p:cNvPr>
          <p:cNvSpPr txBox="1"/>
          <p:nvPr/>
        </p:nvSpPr>
        <p:spPr>
          <a:xfrm>
            <a:off x="9243961" y="4407321"/>
            <a:ext cx="2892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/>
              <a:t>Build tree covers on </a:t>
            </a:r>
          </a:p>
          <a:p>
            <a:pPr algn="ctr"/>
            <a:r>
              <a:rPr kumimoji="1" lang="en-US" altLang="zh-CN" sz="2400" b="1" dirty="0">
                <a:solidFill>
                  <a:srgbClr val="FF0000"/>
                </a:solidFill>
              </a:rPr>
              <a:t>multiple levels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CC93DC2-DCF9-810D-760A-DAA220934634}"/>
              </a:ext>
            </a:extLst>
          </p:cNvPr>
          <p:cNvSpPr txBox="1"/>
          <p:nvPr/>
        </p:nvSpPr>
        <p:spPr>
          <a:xfrm>
            <a:off x="7085984" y="277019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u</a:t>
            </a:r>
            <a:endParaRPr kumimoji="1" lang="zh-CN" altLang="en-US" sz="2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8213EFA-2491-9083-C5CB-7D8F985EDDD2}"/>
              </a:ext>
            </a:extLst>
          </p:cNvPr>
          <p:cNvSpPr txBox="1"/>
          <p:nvPr/>
        </p:nvSpPr>
        <p:spPr>
          <a:xfrm>
            <a:off x="9612092" y="2751833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v</a:t>
            </a:r>
            <a:endParaRPr kumimoji="1" lang="zh-CN" altLang="en-US" sz="2400" dirty="0"/>
          </a:p>
        </p:txBody>
      </p:sp>
      <p:sp>
        <p:nvSpPr>
          <p:cNvPr id="23" name="任意形状 22">
            <a:extLst>
              <a:ext uri="{FF2B5EF4-FFF2-40B4-BE49-F238E27FC236}">
                <a16:creationId xmlns:a16="http://schemas.microsoft.com/office/drawing/2014/main" id="{0E28454C-2468-86F7-8B87-69B625FE79F6}"/>
              </a:ext>
            </a:extLst>
          </p:cNvPr>
          <p:cNvSpPr/>
          <p:nvPr/>
        </p:nvSpPr>
        <p:spPr>
          <a:xfrm>
            <a:off x="8348685" y="3896139"/>
            <a:ext cx="172463" cy="1219200"/>
          </a:xfrm>
          <a:custGeom>
            <a:avLst/>
            <a:gdLst>
              <a:gd name="connsiteX0" fmla="*/ 185 w 172463"/>
              <a:gd name="connsiteY0" fmla="*/ 0 h 1219200"/>
              <a:gd name="connsiteX1" fmla="*/ 172463 w 172463"/>
              <a:gd name="connsiteY1" fmla="*/ 318052 h 1219200"/>
              <a:gd name="connsiteX2" fmla="*/ 185 w 172463"/>
              <a:gd name="connsiteY2" fmla="*/ 821635 h 1219200"/>
              <a:gd name="connsiteX3" fmla="*/ 145958 w 172463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63" h="1219200">
                <a:moveTo>
                  <a:pt x="185" y="0"/>
                </a:moveTo>
                <a:cubicBezTo>
                  <a:pt x="86324" y="90556"/>
                  <a:pt x="172463" y="181113"/>
                  <a:pt x="172463" y="318052"/>
                </a:cubicBezTo>
                <a:cubicBezTo>
                  <a:pt x="172463" y="454991"/>
                  <a:pt x="4603" y="671444"/>
                  <a:pt x="185" y="821635"/>
                </a:cubicBezTo>
                <a:cubicBezTo>
                  <a:pt x="-4233" y="971826"/>
                  <a:pt x="70862" y="1095513"/>
                  <a:pt x="145958" y="121920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87A456C8-C52E-EC57-7D95-1C668E983879}"/>
              </a:ext>
            </a:extLst>
          </p:cNvPr>
          <p:cNvSpPr/>
          <p:nvPr/>
        </p:nvSpPr>
        <p:spPr>
          <a:xfrm>
            <a:off x="6712411" y="2862091"/>
            <a:ext cx="3659142" cy="329963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738882A8-82A7-7E4F-6814-E5BB89C14B83}"/>
              </a:ext>
            </a:extLst>
          </p:cNvPr>
          <p:cNvSpPr/>
          <p:nvPr/>
        </p:nvSpPr>
        <p:spPr>
          <a:xfrm>
            <a:off x="9949380" y="2947794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9FAEAF6-F785-548A-BA04-3EF18BAF234C}"/>
                  </a:ext>
                </a:extLst>
              </p:cNvPr>
              <p:cNvSpPr txBox="1"/>
              <p:nvPr/>
            </p:nvSpPr>
            <p:spPr>
              <a:xfrm>
                <a:off x="10627147" y="2744190"/>
                <a:ext cx="1391713" cy="533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)/</m:t>
                          </m:r>
                          <m:sSup>
                            <m:sSupPr>
                              <m:ctrlPr>
                                <a:rPr kumimoji="1"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kumimoji="1"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9FAEAF6-F785-548A-BA04-3EF18BAF2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147" y="2744190"/>
                <a:ext cx="1391713" cy="533864"/>
              </a:xfrm>
              <a:prstGeom prst="rect">
                <a:avLst/>
              </a:prstGeom>
              <a:blipFill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28">
            <a:extLst>
              <a:ext uri="{FF2B5EF4-FFF2-40B4-BE49-F238E27FC236}">
                <a16:creationId xmlns:a16="http://schemas.microsoft.com/office/drawing/2014/main" id="{E6CFF41B-ABE7-671A-5F90-847313A67125}"/>
              </a:ext>
            </a:extLst>
          </p:cNvPr>
          <p:cNvSpPr txBox="1"/>
          <p:nvPr/>
        </p:nvSpPr>
        <p:spPr>
          <a:xfrm rot="16200000">
            <a:off x="8330020" y="2350854"/>
            <a:ext cx="471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/>
              <a:t>…</a:t>
            </a:r>
            <a:endParaRPr kumimoji="1"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F6F0813-0448-39A8-AF64-F6D832A9E7CC}"/>
                  </a:ext>
                </a:extLst>
              </p:cNvPr>
              <p:cNvSpPr txBox="1"/>
              <p:nvPr/>
            </p:nvSpPr>
            <p:spPr>
              <a:xfrm>
                <a:off x="6686755" y="6030522"/>
                <a:ext cx="4622080" cy="598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2400" b="1" u="sng" dirty="0"/>
                  <a:t>Issue: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/>
                  <a:t>total space =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sup>
                    </m:sSup>
                    <m:func>
                      <m:funcPr>
                        <m:ctrlP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1" lang="en-US" altLang="zh-CN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func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F6F0813-0448-39A8-AF64-F6D832A9E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755" y="6030522"/>
                <a:ext cx="4622080" cy="598690"/>
              </a:xfrm>
              <a:prstGeom prst="rect">
                <a:avLst/>
              </a:prstGeom>
              <a:blipFill>
                <a:blip r:embed="rId6"/>
                <a:stretch>
                  <a:fillRect l="-2192" r="-822" b="-22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078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E8B5EB-FB92-9284-7DC6-457F8B3C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Tree Covers for the Hierarchy</a:t>
            </a:r>
            <a:endParaRPr kumimoji="1"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257800" cy="3891031"/>
              </a:xfrm>
              <a:ln w="12700">
                <a:solidFill>
                  <a:schemeClr val="accent1"/>
                </a:solidFill>
              </a:ln>
            </p:spPr>
            <p:txBody>
              <a:bodyPr anchor="t"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zh-CN" sz="2400" b="1" u="sng" dirty="0"/>
                  <a:t>Tree covers on multi-level:</a:t>
                </a:r>
              </a:p>
              <a:p>
                <a:endParaRPr kumimoji="1" lang="en-US" altLang="zh-CN" sz="2400" dirty="0"/>
              </a:p>
              <a:p>
                <a:r>
                  <a:rPr kumimoji="1" lang="en-US" altLang="zh-CN" sz="2400" dirty="0"/>
                  <a:t>Stretch/error on level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)/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kumimoji="1" lang="en-US" altLang="zh-CN" sz="2400" dirty="0"/>
                  <a:t> is roughly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,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better than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kumimoji="1"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400" b="1" dirty="0">
                  <a:solidFill>
                    <a:srgbClr val="FF0000"/>
                  </a:solidFill>
                </a:endParaRPr>
              </a:p>
              <a:p>
                <a:endParaRPr kumimoji="1" lang="en-US" altLang="zh-CN" sz="2400" b="1" dirty="0">
                  <a:solidFill>
                    <a:srgbClr val="FF0000"/>
                  </a:solidFill>
                </a:endParaRPr>
              </a:p>
              <a:p>
                <a:r>
                  <a:rPr kumimoji="1" lang="en-US" altLang="zh-CN" sz="2400" b="1" u="sng" dirty="0"/>
                  <a:t>Idea:</a:t>
                </a:r>
                <a:r>
                  <a:rPr kumimoji="1" lang="en-US" altLang="zh-CN" sz="2400" dirty="0"/>
                  <a:t> use less than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space for lower levels</a:t>
                </a:r>
              </a:p>
              <a:p>
                <a:endParaRPr kumimoji="1" lang="en-US" altLang="zh-CN" sz="2400" dirty="0"/>
              </a:p>
              <a:p>
                <a:r>
                  <a:rPr kumimoji="1" lang="en-US" altLang="zh-CN" sz="2400" b="1" dirty="0">
                    <a:solidFill>
                      <a:srgbClr val="00B050"/>
                    </a:solidFill>
                  </a:rPr>
                  <a:t>Stretch-friendly partitions</a:t>
                </a:r>
                <a:r>
                  <a:rPr kumimoji="1" lang="en-US" altLang="zh-CN" sz="2400" dirty="0"/>
                  <a:t> [</a:t>
                </a:r>
                <a:r>
                  <a:rPr kumimoji="1" lang="en-US" altLang="zh-CN" sz="2400" dirty="0" err="1"/>
                  <a:t>Bezdrighin</a:t>
                </a:r>
                <a:r>
                  <a:rPr kumimoji="1" lang="en-US" altLang="zh-CN" sz="2400" dirty="0"/>
                  <a:t> et al, 2022]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257800" cy="3891031"/>
              </a:xfrm>
              <a:blipFill>
                <a:blip r:embed="rId3"/>
                <a:stretch>
                  <a:fillRect l="-1389" t="-2028" r="-3241" b="-1716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>
            <a:extLst>
              <a:ext uri="{FF2B5EF4-FFF2-40B4-BE49-F238E27FC236}">
                <a16:creationId xmlns:a16="http://schemas.microsoft.com/office/drawing/2014/main" id="{A4EAB52C-62BD-1753-969A-6437232413F6}"/>
              </a:ext>
            </a:extLst>
          </p:cNvPr>
          <p:cNvSpPr/>
          <p:nvPr/>
        </p:nvSpPr>
        <p:spPr>
          <a:xfrm>
            <a:off x="7848057" y="5079579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C149E9C-161E-173B-1777-CC4459F7B10D}"/>
              </a:ext>
            </a:extLst>
          </p:cNvPr>
          <p:cNvSpPr/>
          <p:nvPr/>
        </p:nvSpPr>
        <p:spPr>
          <a:xfrm>
            <a:off x="8435067" y="5088242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462D35F-912D-60BA-1445-BB537059390A}"/>
              </a:ext>
            </a:extLst>
          </p:cNvPr>
          <p:cNvSpPr/>
          <p:nvPr/>
        </p:nvSpPr>
        <p:spPr>
          <a:xfrm>
            <a:off x="6916720" y="2963490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AA993D0-7D77-42E6-6862-703FDADA44C8}"/>
              </a:ext>
            </a:extLst>
          </p:cNvPr>
          <p:cNvSpPr txBox="1"/>
          <p:nvPr/>
        </p:nvSpPr>
        <p:spPr>
          <a:xfrm>
            <a:off x="7783207" y="5254990"/>
            <a:ext cx="309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s</a:t>
            </a:r>
            <a:endParaRPr kumimoji="1" lang="zh-CN" altLang="en-US" sz="24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222D2EA-B7D0-842C-B654-43C700853FA6}"/>
              </a:ext>
            </a:extLst>
          </p:cNvPr>
          <p:cNvSpPr txBox="1"/>
          <p:nvPr/>
        </p:nvSpPr>
        <p:spPr>
          <a:xfrm>
            <a:off x="8421591" y="5238318"/>
            <a:ext cx="282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t</a:t>
            </a:r>
            <a:endParaRPr kumimoji="1" lang="zh-CN" altLang="en-US" sz="2400" dirty="0"/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08A51B8E-57FD-6590-DCB0-6ABA74612CA5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>
            <a:off x="7006720" y="3143490"/>
            <a:ext cx="867697" cy="196244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FA3E0213-005A-8FF5-E219-90FCBE5A87A7}"/>
              </a:ext>
            </a:extLst>
          </p:cNvPr>
          <p:cNvCxnSpPr>
            <a:cxnSpLocks/>
            <a:stCxn id="25" idx="3"/>
            <a:endCxn id="12" idx="7"/>
          </p:cNvCxnSpPr>
          <p:nvPr/>
        </p:nvCxnSpPr>
        <p:spPr>
          <a:xfrm flipH="1">
            <a:off x="8588707" y="3101434"/>
            <a:ext cx="1387033" cy="201316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62264C75-09EB-3AB5-645A-8CACECB8698F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8001697" y="5175163"/>
            <a:ext cx="433370" cy="307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椭圆 7">
            <a:extLst>
              <a:ext uri="{FF2B5EF4-FFF2-40B4-BE49-F238E27FC236}">
                <a16:creationId xmlns:a16="http://schemas.microsoft.com/office/drawing/2014/main" id="{519CBC96-1829-359D-05E5-654EF6590540}"/>
              </a:ext>
            </a:extLst>
          </p:cNvPr>
          <p:cNvSpPr/>
          <p:nvPr/>
        </p:nvSpPr>
        <p:spPr>
          <a:xfrm rot="21329147">
            <a:off x="7381552" y="3260720"/>
            <a:ext cx="1853566" cy="275985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42EABB9-D343-FF6B-11E7-AB049A8F0BC5}"/>
              </a:ext>
            </a:extLst>
          </p:cNvPr>
          <p:cNvSpPr/>
          <p:nvPr/>
        </p:nvSpPr>
        <p:spPr>
          <a:xfrm>
            <a:off x="8203846" y="3738964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AC1442E-F32B-FA3C-577D-835C5594A4CF}"/>
              </a:ext>
            </a:extLst>
          </p:cNvPr>
          <p:cNvSpPr txBox="1"/>
          <p:nvPr/>
        </p:nvSpPr>
        <p:spPr>
          <a:xfrm>
            <a:off x="8146272" y="3192057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c</a:t>
            </a:r>
            <a:endParaRPr kumimoji="1" lang="zh-CN" altLang="en-US" sz="2400" dirty="0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4EA205D7-F63C-6BDE-EAF4-E5AECF134966}"/>
              </a:ext>
            </a:extLst>
          </p:cNvPr>
          <p:cNvSpPr/>
          <p:nvPr/>
        </p:nvSpPr>
        <p:spPr>
          <a:xfrm>
            <a:off x="6754080" y="1844174"/>
            <a:ext cx="3617473" cy="514092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A7B0A98-CA55-2464-4A2F-6CB56C726ABC}"/>
                  </a:ext>
                </a:extLst>
              </p:cNvPr>
              <p:cNvSpPr txBox="1"/>
              <p:nvPr/>
            </p:nvSpPr>
            <p:spPr>
              <a:xfrm>
                <a:off x="10612979" y="1825625"/>
                <a:ext cx="1391713" cy="497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)/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A7B0A98-CA55-2464-4A2F-6CB56C726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2979" y="1825625"/>
                <a:ext cx="1391713" cy="497252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任意形状 25">
            <a:extLst>
              <a:ext uri="{FF2B5EF4-FFF2-40B4-BE49-F238E27FC236}">
                <a16:creationId xmlns:a16="http://schemas.microsoft.com/office/drawing/2014/main" id="{89E1C8C4-8487-F1A9-CC65-A555DBDD45B5}"/>
              </a:ext>
            </a:extLst>
          </p:cNvPr>
          <p:cNvSpPr/>
          <p:nvPr/>
        </p:nvSpPr>
        <p:spPr>
          <a:xfrm>
            <a:off x="7964557" y="3874421"/>
            <a:ext cx="244113" cy="1187909"/>
          </a:xfrm>
          <a:custGeom>
            <a:avLst/>
            <a:gdLst>
              <a:gd name="connsiteX0" fmla="*/ 357808 w 357808"/>
              <a:gd name="connsiteY0" fmla="*/ 0 h 1166191"/>
              <a:gd name="connsiteX1" fmla="*/ 79513 w 357808"/>
              <a:gd name="connsiteY1" fmla="*/ 251791 h 1166191"/>
              <a:gd name="connsiteX2" fmla="*/ 278295 w 357808"/>
              <a:gd name="connsiteY2" fmla="*/ 715618 h 1166191"/>
              <a:gd name="connsiteX3" fmla="*/ 0 w 357808"/>
              <a:gd name="connsiteY3" fmla="*/ 1166191 h 116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808" h="1166191">
                <a:moveTo>
                  <a:pt x="357808" y="0"/>
                </a:moveTo>
                <a:cubicBezTo>
                  <a:pt x="225286" y="66260"/>
                  <a:pt x="92765" y="132521"/>
                  <a:pt x="79513" y="251791"/>
                </a:cubicBezTo>
                <a:cubicBezTo>
                  <a:pt x="66261" y="371061"/>
                  <a:pt x="291547" y="563218"/>
                  <a:pt x="278295" y="715618"/>
                </a:cubicBezTo>
                <a:cubicBezTo>
                  <a:pt x="265043" y="868018"/>
                  <a:pt x="19878" y="1104348"/>
                  <a:pt x="0" y="1166191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FE0B0C3-1AD1-7EE0-6AD5-3F992ECD9B56}"/>
              </a:ext>
            </a:extLst>
          </p:cNvPr>
          <p:cNvSpPr txBox="1"/>
          <p:nvPr/>
        </p:nvSpPr>
        <p:spPr>
          <a:xfrm>
            <a:off x="9243961" y="4407321"/>
            <a:ext cx="2892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/>
              <a:t>Build tree covers on </a:t>
            </a:r>
          </a:p>
          <a:p>
            <a:pPr algn="ctr"/>
            <a:r>
              <a:rPr kumimoji="1" lang="en-US" altLang="zh-CN" sz="2400" b="1" dirty="0">
                <a:solidFill>
                  <a:srgbClr val="FF0000"/>
                </a:solidFill>
              </a:rPr>
              <a:t>multiple levels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CC93DC2-DCF9-810D-760A-DAA220934634}"/>
              </a:ext>
            </a:extLst>
          </p:cNvPr>
          <p:cNvSpPr txBox="1"/>
          <p:nvPr/>
        </p:nvSpPr>
        <p:spPr>
          <a:xfrm>
            <a:off x="7085984" y="277019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u</a:t>
            </a:r>
            <a:endParaRPr kumimoji="1" lang="zh-CN" altLang="en-US" sz="2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8213EFA-2491-9083-C5CB-7D8F985EDDD2}"/>
              </a:ext>
            </a:extLst>
          </p:cNvPr>
          <p:cNvSpPr txBox="1"/>
          <p:nvPr/>
        </p:nvSpPr>
        <p:spPr>
          <a:xfrm>
            <a:off x="9612092" y="2751833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v</a:t>
            </a:r>
            <a:endParaRPr kumimoji="1" lang="zh-CN" altLang="en-US" sz="2400" dirty="0"/>
          </a:p>
        </p:txBody>
      </p:sp>
      <p:sp>
        <p:nvSpPr>
          <p:cNvPr id="23" name="任意形状 22">
            <a:extLst>
              <a:ext uri="{FF2B5EF4-FFF2-40B4-BE49-F238E27FC236}">
                <a16:creationId xmlns:a16="http://schemas.microsoft.com/office/drawing/2014/main" id="{0E28454C-2468-86F7-8B87-69B625FE79F6}"/>
              </a:ext>
            </a:extLst>
          </p:cNvPr>
          <p:cNvSpPr/>
          <p:nvPr/>
        </p:nvSpPr>
        <p:spPr>
          <a:xfrm>
            <a:off x="8348685" y="3896139"/>
            <a:ext cx="172463" cy="1219200"/>
          </a:xfrm>
          <a:custGeom>
            <a:avLst/>
            <a:gdLst>
              <a:gd name="connsiteX0" fmla="*/ 185 w 172463"/>
              <a:gd name="connsiteY0" fmla="*/ 0 h 1219200"/>
              <a:gd name="connsiteX1" fmla="*/ 172463 w 172463"/>
              <a:gd name="connsiteY1" fmla="*/ 318052 h 1219200"/>
              <a:gd name="connsiteX2" fmla="*/ 185 w 172463"/>
              <a:gd name="connsiteY2" fmla="*/ 821635 h 1219200"/>
              <a:gd name="connsiteX3" fmla="*/ 145958 w 172463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63" h="1219200">
                <a:moveTo>
                  <a:pt x="185" y="0"/>
                </a:moveTo>
                <a:cubicBezTo>
                  <a:pt x="86324" y="90556"/>
                  <a:pt x="172463" y="181113"/>
                  <a:pt x="172463" y="318052"/>
                </a:cubicBezTo>
                <a:cubicBezTo>
                  <a:pt x="172463" y="454991"/>
                  <a:pt x="4603" y="671444"/>
                  <a:pt x="185" y="821635"/>
                </a:cubicBezTo>
                <a:cubicBezTo>
                  <a:pt x="-4233" y="971826"/>
                  <a:pt x="70862" y="1095513"/>
                  <a:pt x="145958" y="121920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87A456C8-C52E-EC57-7D95-1C668E983879}"/>
              </a:ext>
            </a:extLst>
          </p:cNvPr>
          <p:cNvSpPr/>
          <p:nvPr/>
        </p:nvSpPr>
        <p:spPr>
          <a:xfrm>
            <a:off x="6712411" y="2862091"/>
            <a:ext cx="3659142" cy="329963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738882A8-82A7-7E4F-6814-E5BB89C14B83}"/>
              </a:ext>
            </a:extLst>
          </p:cNvPr>
          <p:cNvSpPr/>
          <p:nvPr/>
        </p:nvSpPr>
        <p:spPr>
          <a:xfrm>
            <a:off x="9949380" y="2947794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9FAEAF6-F785-548A-BA04-3EF18BAF234C}"/>
                  </a:ext>
                </a:extLst>
              </p:cNvPr>
              <p:cNvSpPr txBox="1"/>
              <p:nvPr/>
            </p:nvSpPr>
            <p:spPr>
              <a:xfrm>
                <a:off x="10627147" y="2744190"/>
                <a:ext cx="1391713" cy="533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)/</m:t>
                          </m:r>
                          <m:sSup>
                            <m:sSupPr>
                              <m:ctrlPr>
                                <a:rPr kumimoji="1"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kumimoji="1"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9FAEAF6-F785-548A-BA04-3EF18BAF2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147" y="2744190"/>
                <a:ext cx="1391713" cy="533864"/>
              </a:xfrm>
              <a:prstGeom prst="rect">
                <a:avLst/>
              </a:prstGeom>
              <a:blipFill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28">
            <a:extLst>
              <a:ext uri="{FF2B5EF4-FFF2-40B4-BE49-F238E27FC236}">
                <a16:creationId xmlns:a16="http://schemas.microsoft.com/office/drawing/2014/main" id="{E6CFF41B-ABE7-671A-5F90-847313A67125}"/>
              </a:ext>
            </a:extLst>
          </p:cNvPr>
          <p:cNvSpPr txBox="1"/>
          <p:nvPr/>
        </p:nvSpPr>
        <p:spPr>
          <a:xfrm rot="16200000">
            <a:off x="8330020" y="2350854"/>
            <a:ext cx="471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/>
              <a:t>…</a:t>
            </a:r>
            <a:endParaRPr kumimoji="1"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F6F0813-0448-39A8-AF64-F6D832A9E7CC}"/>
                  </a:ext>
                </a:extLst>
              </p:cNvPr>
              <p:cNvSpPr txBox="1"/>
              <p:nvPr/>
            </p:nvSpPr>
            <p:spPr>
              <a:xfrm>
                <a:off x="6686755" y="6030522"/>
                <a:ext cx="4622080" cy="598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2400" b="1" u="sng" dirty="0"/>
                  <a:t>Issue: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/>
                  <a:t>total space =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sup>
                    </m:sSup>
                    <m:func>
                      <m:funcPr>
                        <m:ctrlP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1" lang="en-US" altLang="zh-CN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func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F6F0813-0448-39A8-AF64-F6D832A9E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755" y="6030522"/>
                <a:ext cx="4622080" cy="598690"/>
              </a:xfrm>
              <a:prstGeom prst="rect">
                <a:avLst/>
              </a:prstGeom>
              <a:blipFill>
                <a:blip r:embed="rId6"/>
                <a:stretch>
                  <a:fillRect l="-2192" r="-822" b="-22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923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E8B5EB-FB92-9284-7DC6-457F8B3CA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943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Tree Covers + Stretch-Friendly Partitions</a:t>
            </a:r>
            <a:endParaRPr kumimoji="1" lang="zh-CN" alt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9721" y="1399506"/>
                <a:ext cx="4982146" cy="5295934"/>
              </a:xfrm>
              <a:ln w="12700">
                <a:solidFill>
                  <a:schemeClr val="accent1"/>
                </a:solidFill>
              </a:ln>
            </p:spPr>
            <p:txBody>
              <a:bodyPr anchor="ctr">
                <a:noAutofit/>
              </a:bodyPr>
              <a:lstStyle/>
              <a:p>
                <a:pPr marL="0" indent="0">
                  <a:buNone/>
                </a:pPr>
                <a:r>
                  <a:rPr kumimoji="1" lang="en-US" altLang="zh-CN" sz="2200" b="1" dirty="0"/>
                  <a:t>Stretch-friendly partitions</a:t>
                </a:r>
                <a:r>
                  <a:rPr kumimoji="1" lang="en-US" altLang="zh-CN" sz="2200" dirty="0"/>
                  <a:t> </a:t>
                </a:r>
              </a:p>
              <a:p>
                <a:pPr marL="0" indent="0">
                  <a:buNone/>
                </a:pPr>
                <a:r>
                  <a:rPr kumimoji="1" lang="en-US" altLang="zh-CN" sz="2200" dirty="0"/>
                  <a:t>[</a:t>
                </a:r>
                <a:r>
                  <a:rPr kumimoji="1" lang="en-US" altLang="zh-CN" sz="2200" dirty="0" err="1"/>
                  <a:t>Bezdrighin</a:t>
                </a:r>
                <a:r>
                  <a:rPr kumimoji="1" lang="en-US" altLang="zh-CN" sz="2200" dirty="0"/>
                  <a:t> et al, 2022]</a:t>
                </a:r>
              </a:p>
              <a:p>
                <a:r>
                  <a:rPr kumimoji="1" lang="en-US" altLang="zh-CN" sz="2200" dirty="0"/>
                  <a:t>Given any param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kumimoji="1" lang="en-US" altLang="zh-CN" sz="2200" b="0" dirty="0"/>
              </a:p>
              <a:p>
                <a:r>
                  <a:rPr kumimoji="1" lang="en-US" altLang="zh-CN" sz="2200" dirty="0"/>
                  <a:t>Partition graph into </a:t>
                </a:r>
                <a14:m>
                  <m:oMath xmlns:m="http://schemas.openxmlformats.org/officeDocument/2006/math"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200" dirty="0"/>
                  <a:t> groups</a:t>
                </a:r>
              </a:p>
              <a:p>
                <a:r>
                  <a:rPr kumimoji="1" lang="en-US" altLang="zh-CN" sz="2200" dirty="0"/>
                  <a:t>Distance distortion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200" dirty="0"/>
                  <a:t> in the contracted graph</a:t>
                </a:r>
              </a:p>
              <a:p>
                <a:pPr marL="0" indent="0">
                  <a:buNone/>
                </a:pPr>
                <a:endParaRPr kumimoji="1" lang="en-US" altLang="zh-CN" sz="2200" b="1" u="sng" dirty="0"/>
              </a:p>
              <a:p>
                <a:pPr marL="0" indent="0">
                  <a:buNone/>
                </a:pPr>
                <a:r>
                  <a:rPr kumimoji="1" lang="en-US" altLang="zh-CN" sz="2200" b="1" u="sng" dirty="0"/>
                  <a:t>Tree cover for level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200" b="1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200" b="1" i="1" u="sng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kumimoji="1" lang="en-US" altLang="zh-CN" sz="2200" b="1" i="1" u="sng" smtClean="0"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p>
                  </m:oMath>
                </a14:m>
                <a:r>
                  <a:rPr kumimoji="1" lang="en-US" altLang="zh-CN" sz="2200" b="1" u="sng" dirty="0"/>
                  <a:t>:</a:t>
                </a:r>
              </a:p>
              <a:p>
                <a:r>
                  <a:rPr kumimoji="1" lang="en-US" altLang="zh-CN" sz="2200" dirty="0"/>
                  <a:t>Space = </a:t>
                </a:r>
                <a14:m>
                  <m:oMath xmlns:m="http://schemas.openxmlformats.org/officeDocument/2006/math"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"/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CN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kumimoji="1"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sSup>
                                      <m:sSupPr>
                                        <m:ctrlPr>
                                          <a:rPr kumimoji="1" lang="en-US" altLang="zh-CN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sz="2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kumimoji="1" lang="en-US" altLang="zh-CN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kumimoji="1" lang="en-US" altLang="zh-CN" sz="2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1" lang="en-US" altLang="zh-CN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kumimoji="1" lang="en-US" altLang="zh-CN" sz="22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kumimoji="1" lang="en-US" altLang="zh-CN" sz="2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kumimoji="1" lang="en-US" altLang="zh-CN" sz="2200" dirty="0"/>
              </a:p>
              <a:p>
                <a:r>
                  <a:rPr kumimoji="1" lang="en-US" altLang="zh-CN" sz="2200" dirty="0"/>
                  <a:t>Stretch = </a:t>
                </a:r>
                <a14:m>
                  <m:oMath xmlns:m="http://schemas.openxmlformats.org/officeDocument/2006/math"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"/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"/>
                            <m:ctrlP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CN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2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1"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1"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kumimoji="1" lang="en-US" altLang="zh-CN" sz="2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kumimoji="1" lang="en-US" altLang="zh-CN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kumimoji="1" lang="en-US" altLang="zh-CN" sz="2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2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D0C6E-596C-F5C6-D048-DF3BB2D54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9721" y="1399506"/>
                <a:ext cx="4982146" cy="5295934"/>
              </a:xfrm>
              <a:blipFill>
                <a:blip r:embed="rId3"/>
                <a:stretch>
                  <a:fillRect l="-1463" t="-575" r="-122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椭圆 18">
            <a:extLst>
              <a:ext uri="{FF2B5EF4-FFF2-40B4-BE49-F238E27FC236}">
                <a16:creationId xmlns:a16="http://schemas.microsoft.com/office/drawing/2014/main" id="{0D5B5B56-435F-6355-3414-C437B01DDA23}"/>
              </a:ext>
            </a:extLst>
          </p:cNvPr>
          <p:cNvSpPr/>
          <p:nvPr/>
        </p:nvSpPr>
        <p:spPr>
          <a:xfrm>
            <a:off x="7966321" y="2329798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E3510269-26FD-7540-9EBC-AD11F9A8E10D}"/>
              </a:ext>
            </a:extLst>
          </p:cNvPr>
          <p:cNvSpPr/>
          <p:nvPr/>
        </p:nvSpPr>
        <p:spPr>
          <a:xfrm>
            <a:off x="8527983" y="2822996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650712BD-5DF4-1DDB-DAAC-C6E02EEEE5FA}"/>
              </a:ext>
            </a:extLst>
          </p:cNvPr>
          <p:cNvSpPr/>
          <p:nvPr/>
        </p:nvSpPr>
        <p:spPr>
          <a:xfrm>
            <a:off x="9839651" y="2498363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0384B401-E7D3-3E1C-810F-EF5836F9B675}"/>
              </a:ext>
            </a:extLst>
          </p:cNvPr>
          <p:cNvSpPr/>
          <p:nvPr/>
        </p:nvSpPr>
        <p:spPr>
          <a:xfrm>
            <a:off x="7093355" y="3830206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3C1328EF-1373-1792-E7B3-780F44F1D3F4}"/>
              </a:ext>
            </a:extLst>
          </p:cNvPr>
          <p:cNvSpPr/>
          <p:nvPr/>
        </p:nvSpPr>
        <p:spPr>
          <a:xfrm>
            <a:off x="8790477" y="3830206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E5ED6074-36C2-11A8-2BB9-766E72B8CB73}"/>
              </a:ext>
            </a:extLst>
          </p:cNvPr>
          <p:cNvSpPr/>
          <p:nvPr/>
        </p:nvSpPr>
        <p:spPr>
          <a:xfrm>
            <a:off x="7576036" y="3690736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586E19D1-AD63-BC94-E182-5F966B140CFF}"/>
              </a:ext>
            </a:extLst>
          </p:cNvPr>
          <p:cNvSpPr/>
          <p:nvPr/>
        </p:nvSpPr>
        <p:spPr>
          <a:xfrm>
            <a:off x="10621174" y="3528597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6746487A-6D39-1675-E306-80043B57F4DB}"/>
              </a:ext>
            </a:extLst>
          </p:cNvPr>
          <p:cNvSpPr/>
          <p:nvPr/>
        </p:nvSpPr>
        <p:spPr>
          <a:xfrm>
            <a:off x="9813516" y="3690736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76991479-391A-2EEB-A4BA-E27E45F57F3C}"/>
              </a:ext>
            </a:extLst>
          </p:cNvPr>
          <p:cNvSpPr/>
          <p:nvPr/>
        </p:nvSpPr>
        <p:spPr>
          <a:xfrm>
            <a:off x="10672612" y="2405205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CE7CAE86-7405-90E9-81BD-BCBA999DEFC0}"/>
              </a:ext>
            </a:extLst>
          </p:cNvPr>
          <p:cNvSpPr/>
          <p:nvPr/>
        </p:nvSpPr>
        <p:spPr>
          <a:xfrm>
            <a:off x="10083516" y="2044765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201E0624-058B-E8DE-C5A2-72CC22396B03}"/>
              </a:ext>
            </a:extLst>
          </p:cNvPr>
          <p:cNvSpPr/>
          <p:nvPr/>
        </p:nvSpPr>
        <p:spPr>
          <a:xfrm>
            <a:off x="10367867" y="3952733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3CBC697A-B797-83D4-4C29-BEED95E59860}"/>
              </a:ext>
            </a:extLst>
          </p:cNvPr>
          <p:cNvSpPr/>
          <p:nvPr/>
        </p:nvSpPr>
        <p:spPr>
          <a:xfrm>
            <a:off x="7484564" y="4655534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1CA820A2-9B02-0AE6-DEC9-8B97FBBA1A5B}"/>
              </a:ext>
            </a:extLst>
          </p:cNvPr>
          <p:cNvSpPr/>
          <p:nvPr/>
        </p:nvSpPr>
        <p:spPr>
          <a:xfrm>
            <a:off x="8113520" y="4946467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0B9E1B5D-20B2-F5F0-8812-957A9F46FC90}"/>
              </a:ext>
            </a:extLst>
          </p:cNvPr>
          <p:cNvSpPr/>
          <p:nvPr/>
        </p:nvSpPr>
        <p:spPr>
          <a:xfrm>
            <a:off x="8843362" y="4345048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A2737D7B-A9F0-DF70-99F6-B0D69BCDED3F}"/>
              </a:ext>
            </a:extLst>
          </p:cNvPr>
          <p:cNvSpPr/>
          <p:nvPr/>
        </p:nvSpPr>
        <p:spPr>
          <a:xfrm>
            <a:off x="9993516" y="4803401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C8CCD98F-672F-A1B4-787B-9ACCF729D685}"/>
              </a:ext>
            </a:extLst>
          </p:cNvPr>
          <p:cNvSpPr/>
          <p:nvPr/>
        </p:nvSpPr>
        <p:spPr>
          <a:xfrm>
            <a:off x="10637867" y="4955962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8DB4ECDE-432B-FA8F-8077-FC2741B44241}"/>
              </a:ext>
            </a:extLst>
          </p:cNvPr>
          <p:cNvSpPr/>
          <p:nvPr/>
        </p:nvSpPr>
        <p:spPr>
          <a:xfrm>
            <a:off x="7914784" y="5636252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7AD4ADF7-8DD5-F374-2ADC-B4F7DC7340B1}"/>
              </a:ext>
            </a:extLst>
          </p:cNvPr>
          <p:cNvSpPr/>
          <p:nvPr/>
        </p:nvSpPr>
        <p:spPr>
          <a:xfrm>
            <a:off x="10173516" y="5456252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9DBA6835-8708-ED83-F50D-6C15C78542B6}"/>
              </a:ext>
            </a:extLst>
          </p:cNvPr>
          <p:cNvSpPr/>
          <p:nvPr/>
        </p:nvSpPr>
        <p:spPr>
          <a:xfrm>
            <a:off x="8627014" y="2053259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62000FF9-E031-C521-FD4A-48AB34DBA8FF}"/>
              </a:ext>
            </a:extLst>
          </p:cNvPr>
          <p:cNvSpPr/>
          <p:nvPr/>
        </p:nvSpPr>
        <p:spPr>
          <a:xfrm>
            <a:off x="7565851" y="1690688"/>
            <a:ext cx="1615543" cy="14395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B781A814-E31E-488E-0739-B645A3FBE9E0}"/>
              </a:ext>
            </a:extLst>
          </p:cNvPr>
          <p:cNvSpPr/>
          <p:nvPr/>
        </p:nvSpPr>
        <p:spPr>
          <a:xfrm>
            <a:off x="6976706" y="4488697"/>
            <a:ext cx="1615543" cy="15727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92232F20-AAE1-F2B0-B881-6B548F466C02}"/>
              </a:ext>
            </a:extLst>
          </p:cNvPr>
          <p:cNvSpPr/>
          <p:nvPr/>
        </p:nvSpPr>
        <p:spPr>
          <a:xfrm>
            <a:off x="9530327" y="4495615"/>
            <a:ext cx="1528593" cy="14135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4FAF13A6-7F32-8233-99C6-514552247752}"/>
              </a:ext>
            </a:extLst>
          </p:cNvPr>
          <p:cNvSpPr/>
          <p:nvPr/>
        </p:nvSpPr>
        <p:spPr>
          <a:xfrm>
            <a:off x="9365390" y="1931082"/>
            <a:ext cx="1775750" cy="11163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8BCEDE1C-6C06-B578-9337-9B15D38FD4D8}"/>
              </a:ext>
            </a:extLst>
          </p:cNvPr>
          <p:cNvSpPr/>
          <p:nvPr/>
        </p:nvSpPr>
        <p:spPr>
          <a:xfrm>
            <a:off x="6749001" y="3251313"/>
            <a:ext cx="1386401" cy="11163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74A26908-8641-42CC-C8DC-8D7EFA9C4A7A}"/>
              </a:ext>
            </a:extLst>
          </p:cNvPr>
          <p:cNvSpPr/>
          <p:nvPr/>
        </p:nvSpPr>
        <p:spPr>
          <a:xfrm>
            <a:off x="8482119" y="3550588"/>
            <a:ext cx="902487" cy="13255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A6427228-20D2-9813-1319-4FED2CE8006C}"/>
              </a:ext>
            </a:extLst>
          </p:cNvPr>
          <p:cNvSpPr/>
          <p:nvPr/>
        </p:nvSpPr>
        <p:spPr>
          <a:xfrm>
            <a:off x="9535496" y="3229311"/>
            <a:ext cx="1666784" cy="11730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08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FC99A3-4A29-1F99-87FF-0EBCCF20C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D6E148B-F425-10F6-39F3-E5B0F9806D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r>
                  <a:rPr kumimoji="1" lang="en-US" altLang="zh-CN" dirty="0"/>
                  <a:t>PR-DOs in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kumimoji="1" lang="en-US" altLang="zh-CN" dirty="0"/>
                  <a:t> space,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 stretch,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func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 query time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b="1" u="sng" dirty="0"/>
                  <a:t>Main question:</a:t>
                </a:r>
                <a:r>
                  <a:rPr kumimoji="1" lang="en-US" altLang="zh-CN" dirty="0"/>
                  <a:t> Improve to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en-US" altLang="zh-CN" dirty="0"/>
                  <a:t> stretch and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kumimoji="1" lang="en-US" altLang="zh-CN" dirty="0"/>
                  <a:t> query time?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D6E148B-F425-10F6-39F3-E5B0F9806D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5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855BEE-8683-CF60-337B-F5D76803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Distance Oracles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A0B0762-9632-406D-C156-23341C54E3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zh-CN" dirty="0"/>
                  <a:t>Given an undirected weighted graph G = (V, E, w)</a:t>
                </a:r>
              </a:p>
              <a:p>
                <a:pPr marL="0" indent="0">
                  <a:buNone/>
                </a:pPr>
                <a:endParaRPr kumimoji="1" lang="en-US" altLang="zh-CN" b="1" u="sng" dirty="0"/>
              </a:p>
              <a:p>
                <a:pPr marL="0" indent="0">
                  <a:buNone/>
                </a:pPr>
                <a:r>
                  <a:rPr kumimoji="1" lang="en-US" altLang="zh-CN" b="1" u="sng" dirty="0"/>
                  <a:t>Goal:</a:t>
                </a:r>
                <a:r>
                  <a:rPr kumimoji="1" lang="en-US" altLang="zh-CN" dirty="0"/>
                  <a:t> design a space-efficient data structure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For any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zh-CN" dirty="0"/>
                  <a:t>, efficiently compute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dirty="0"/>
                  <a:t>-approximate distance</a:t>
                </a:r>
                <a:br>
                  <a:rPr kumimoji="1" lang="en-US" altLang="zh-CN" dirty="0"/>
                </a:br>
                <a:r>
                  <a:rPr kumimoji="1" lang="en-US" altLang="zh-CN" dirty="0"/>
                  <a:t/>
                </a:r>
                <a:br>
                  <a:rPr kumimoji="1" lang="en-US" altLang="zh-CN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est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dist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b="0" dirty="0"/>
              </a:p>
              <a:p>
                <a:endParaRPr kumimoji="1" lang="en-US" altLang="zh-CN" b="0" dirty="0"/>
              </a:p>
              <a:p>
                <a:r>
                  <a:rPr kumimoji="1" lang="en-US" altLang="zh-CN" b="0" dirty="0"/>
                  <a:t>Trade-off between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space</a:t>
                </a:r>
                <a:r>
                  <a:rPr kumimoji="1" lang="en-US" altLang="zh-CN" b="0" dirty="0"/>
                  <a:t> and </a:t>
                </a:r>
                <a:r>
                  <a:rPr kumimoji="1" lang="en-US" altLang="zh-CN" b="1" dirty="0">
                    <a:solidFill>
                      <a:srgbClr val="00B050"/>
                    </a:solidFill>
                  </a:rPr>
                  <a:t>stretch</a:t>
                </a:r>
                <a:r>
                  <a:rPr kumimoji="1" lang="en-US" altLang="zh-CN" b="0" dirty="0"/>
                  <a:t> bound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kumimoji="1" lang="en-US" altLang="zh-CN" b="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A0B0762-9632-406D-C156-23341C54E3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941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36B96939-5625-65B0-EF87-D608B3A7C55C}"/>
              </a:ext>
            </a:extLst>
          </p:cNvPr>
          <p:cNvSpPr txBox="1"/>
          <p:nvPr/>
        </p:nvSpPr>
        <p:spPr>
          <a:xfrm>
            <a:off x="7275443" y="5433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9770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855BEE-8683-CF60-337B-F5D76803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Typical Examples</a:t>
            </a:r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6B96939-5625-65B0-EF87-D608B3A7C55C}"/>
              </a:ext>
            </a:extLst>
          </p:cNvPr>
          <p:cNvSpPr txBox="1"/>
          <p:nvPr/>
        </p:nvSpPr>
        <p:spPr>
          <a:xfrm>
            <a:off x="7275443" y="4905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12" name="图片 11" descr="形状&#10;&#10;低可信度描述已自动生成">
            <a:extLst>
              <a:ext uri="{FF2B5EF4-FFF2-40B4-BE49-F238E27FC236}">
                <a16:creationId xmlns:a16="http://schemas.microsoft.com/office/drawing/2014/main" id="{037511B3-B308-F0DB-9134-83EA8B738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921" y="3187243"/>
            <a:ext cx="1074056" cy="1074056"/>
          </a:xfrm>
          <a:prstGeom prst="rect">
            <a:avLst/>
          </a:prstGeom>
        </p:spPr>
      </p:pic>
      <p:pic>
        <p:nvPicPr>
          <p:cNvPr id="16" name="图片 15" descr="形状&#10;&#10;低可信度描述已自动生成">
            <a:extLst>
              <a:ext uri="{FF2B5EF4-FFF2-40B4-BE49-F238E27FC236}">
                <a16:creationId xmlns:a16="http://schemas.microsoft.com/office/drawing/2014/main" id="{E0FD57E3-6AA3-2C93-2856-C2620C7B8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407" y="3168694"/>
            <a:ext cx="1074056" cy="1074056"/>
          </a:xfrm>
          <a:prstGeom prst="rect">
            <a:avLst/>
          </a:prstGeom>
        </p:spPr>
      </p:pic>
      <p:pic>
        <p:nvPicPr>
          <p:cNvPr id="17" name="图片 16" descr="形状&#10;&#10;低可信度描述已自动生成">
            <a:extLst>
              <a:ext uri="{FF2B5EF4-FFF2-40B4-BE49-F238E27FC236}">
                <a16:creationId xmlns:a16="http://schemas.microsoft.com/office/drawing/2014/main" id="{D3414705-7E81-DE4D-7F76-8EA065683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921" y="1989272"/>
            <a:ext cx="1074056" cy="1074056"/>
          </a:xfrm>
          <a:prstGeom prst="rect">
            <a:avLst/>
          </a:prstGeom>
        </p:spPr>
      </p:pic>
      <p:pic>
        <p:nvPicPr>
          <p:cNvPr id="18" name="图片 17" descr="形状&#10;&#10;低可信度描述已自动生成">
            <a:extLst>
              <a:ext uri="{FF2B5EF4-FFF2-40B4-BE49-F238E27FC236}">
                <a16:creationId xmlns:a16="http://schemas.microsoft.com/office/drawing/2014/main" id="{089F8A50-BBAD-16CC-6C2F-69AEB085E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407" y="1970501"/>
            <a:ext cx="1074056" cy="1074056"/>
          </a:xfrm>
          <a:prstGeom prst="rect">
            <a:avLst/>
          </a:prstGeom>
        </p:spPr>
      </p:pic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D737A8A2-C6DC-89EB-5141-C2C35C26C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2446"/>
            <a:ext cx="10515600" cy="539257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b="1" u="sng" dirty="0"/>
              <a:t>Cost metrics:</a:t>
            </a:r>
            <a:r>
              <a:rPr kumimoji="1" lang="en-US" altLang="zh-CN" b="0" dirty="0"/>
              <a:t> space, stretch, and query time</a:t>
            </a:r>
          </a:p>
        </p:txBody>
      </p:sp>
      <p:pic>
        <p:nvPicPr>
          <p:cNvPr id="22" name="图片 21" descr="形状&#10;&#10;低可信度描述已自动生成">
            <a:extLst>
              <a:ext uri="{FF2B5EF4-FFF2-40B4-BE49-F238E27FC236}">
                <a16:creationId xmlns:a16="http://schemas.microsoft.com/office/drawing/2014/main" id="{796132D6-1A29-EC65-09A7-E708A0EC7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632" y="3067094"/>
            <a:ext cx="1074056" cy="1074056"/>
          </a:xfrm>
          <a:prstGeom prst="rect">
            <a:avLst/>
          </a:prstGeom>
        </p:spPr>
      </p:pic>
      <p:pic>
        <p:nvPicPr>
          <p:cNvPr id="23" name="图片 22" descr="形状&#10;&#10;低可信度描述已自动生成">
            <a:extLst>
              <a:ext uri="{FF2B5EF4-FFF2-40B4-BE49-F238E27FC236}">
                <a16:creationId xmlns:a16="http://schemas.microsoft.com/office/drawing/2014/main" id="{C6076327-003B-8274-F485-EAC1597CF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118" y="3067094"/>
            <a:ext cx="1074056" cy="1074056"/>
          </a:xfrm>
          <a:prstGeom prst="rect">
            <a:avLst/>
          </a:prstGeom>
        </p:spPr>
      </p:pic>
      <p:pic>
        <p:nvPicPr>
          <p:cNvPr id="24" name="图片 23" descr="形状&#10;&#10;低可信度描述已自动生成">
            <a:extLst>
              <a:ext uri="{FF2B5EF4-FFF2-40B4-BE49-F238E27FC236}">
                <a16:creationId xmlns:a16="http://schemas.microsoft.com/office/drawing/2014/main" id="{74468CC5-2DC1-9265-9EBB-3A63AB0D9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980" y="3197403"/>
            <a:ext cx="1074056" cy="1074056"/>
          </a:xfrm>
          <a:prstGeom prst="rect">
            <a:avLst/>
          </a:prstGeom>
        </p:spPr>
      </p:pic>
      <p:pic>
        <p:nvPicPr>
          <p:cNvPr id="25" name="图片 24" descr="形状&#10;&#10;低可信度描述已自动生成">
            <a:extLst>
              <a:ext uri="{FF2B5EF4-FFF2-40B4-BE49-F238E27FC236}">
                <a16:creationId xmlns:a16="http://schemas.microsoft.com/office/drawing/2014/main" id="{572C1A93-3401-1D74-7363-186F89FF1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7466" y="3178854"/>
            <a:ext cx="1074056" cy="1074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00B31D6-6BC9-6798-8C3E-B96DB27AB095}"/>
                  </a:ext>
                </a:extLst>
              </p:cNvPr>
              <p:cNvSpPr txBox="1"/>
              <p:nvPr/>
            </p:nvSpPr>
            <p:spPr>
              <a:xfrm>
                <a:off x="1111921" y="4596700"/>
                <a:ext cx="2438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b="1" u="sng" dirty="0"/>
                  <a:t>Distance matrix:</a:t>
                </a:r>
              </a:p>
              <a:p>
                <a:r>
                  <a:rPr kumimoji="1" lang="en-US" altLang="zh-CN" sz="2400" dirty="0"/>
                  <a:t>Space: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zh-CN" sz="2400" dirty="0"/>
              </a:p>
              <a:p>
                <a:r>
                  <a:rPr kumimoji="1" lang="en-US" altLang="zh-CN" sz="2400" dirty="0"/>
                  <a:t>Stretch: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kumimoji="1" lang="en-US" altLang="zh-CN" sz="2400" dirty="0"/>
              </a:p>
              <a:p>
                <a:r>
                  <a:rPr kumimoji="1" lang="en-US" altLang="zh-CN" sz="2400" dirty="0"/>
                  <a:t>Query time: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00B31D6-6BC9-6798-8C3E-B96DB27AB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921" y="4596700"/>
                <a:ext cx="2438400" cy="1569660"/>
              </a:xfrm>
              <a:prstGeom prst="rect">
                <a:avLst/>
              </a:prstGeom>
              <a:blipFill>
                <a:blip r:embed="rId3"/>
                <a:stretch>
                  <a:fillRect l="-3750" t="-3101" r="-125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5DA47BE-65C7-573A-D011-336802D22511}"/>
                  </a:ext>
                </a:extLst>
              </p:cNvPr>
              <p:cNvSpPr txBox="1"/>
              <p:nvPr/>
            </p:nvSpPr>
            <p:spPr>
              <a:xfrm>
                <a:off x="5130632" y="4535740"/>
                <a:ext cx="2926690" cy="1617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b="1" u="sng" dirty="0"/>
                  <a:t>Thorup-Zwick:</a:t>
                </a:r>
              </a:p>
              <a:p>
                <a:r>
                  <a:rPr kumimoji="1" lang="en-US" altLang="zh-CN" sz="2400" dirty="0"/>
                  <a:t>Space: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kumimoji="1" lang="en-US" altLang="zh-CN" sz="2400" dirty="0"/>
              </a:p>
              <a:p>
                <a:r>
                  <a:rPr kumimoji="1" lang="en-US" altLang="zh-CN" sz="2400" dirty="0"/>
                  <a:t>Stretch: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kumimoji="1" lang="en-US" altLang="zh-CN" sz="2400" dirty="0"/>
              </a:p>
              <a:p>
                <a:r>
                  <a:rPr kumimoji="1" lang="en-US" altLang="zh-CN" sz="2400" dirty="0"/>
                  <a:t>Query time: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5DA47BE-65C7-573A-D011-336802D22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632" y="4535740"/>
                <a:ext cx="2926690" cy="1617174"/>
              </a:xfrm>
              <a:prstGeom prst="rect">
                <a:avLst/>
              </a:prstGeom>
              <a:blipFill>
                <a:blip r:embed="rId4"/>
                <a:stretch>
                  <a:fillRect l="-3333" t="-3019" b="-49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E2938D7-8E26-C780-DCE4-5B475571E3D0}"/>
                  </a:ext>
                </a:extLst>
              </p:cNvPr>
              <p:cNvSpPr txBox="1"/>
              <p:nvPr/>
            </p:nvSpPr>
            <p:spPr>
              <a:xfrm>
                <a:off x="8851980" y="4664363"/>
                <a:ext cx="3123809" cy="1583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b="1" u="sng" dirty="0"/>
                  <a:t>The girth conjecture:</a:t>
                </a:r>
              </a:p>
              <a:p>
                <a:r>
                  <a:rPr kumimoji="1" lang="en-US" altLang="zh-CN" sz="2400" dirty="0"/>
                  <a:t>Space: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𝜴</m:t>
                    </m:r>
                    <m:r>
                      <a:rPr kumimoji="1" lang="en-US" altLang="zh-CN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kumimoji="1" lang="en-US" altLang="zh-CN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1" lang="en-US" altLang="zh-CN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CN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1" lang="en-US" altLang="zh-CN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zh-CN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kumimoji="1" lang="en-US" altLang="zh-CN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400" b="1" dirty="0"/>
              </a:p>
              <a:p>
                <a:r>
                  <a:rPr kumimoji="1" lang="en-US" altLang="zh-CN" sz="2400" dirty="0"/>
                  <a:t>Stretch: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kumimoji="1" lang="en-US" altLang="zh-CN" sz="2400" dirty="0"/>
              </a:p>
              <a:p>
                <a:r>
                  <a:rPr kumimoji="1" lang="en-US" altLang="zh-CN" sz="2400" dirty="0"/>
                  <a:t>Query time: -</a:t>
                </a:r>
                <a:endParaRPr kumimoji="1" lang="en-US" altLang="zh-CN" sz="2400" b="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E2938D7-8E26-C780-DCE4-5B475571E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980" y="4664363"/>
                <a:ext cx="3123809" cy="1583575"/>
              </a:xfrm>
              <a:prstGeom prst="rect">
                <a:avLst/>
              </a:prstGeom>
              <a:blipFill>
                <a:blip r:embed="rId5"/>
                <a:stretch>
                  <a:fillRect l="-2924" t="-3077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1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368DA0-3287-A262-079F-F32306BF5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795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History of Distance Oracles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25D22088-A757-865E-04AD-AD662899EC2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27137717"/>
                  </p:ext>
                </p:extLst>
              </p:nvPr>
            </p:nvGraphicFramePr>
            <p:xfrm>
              <a:off x="1625600" y="1188720"/>
              <a:ext cx="9728200" cy="556361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2432050">
                      <a:extLst>
                        <a:ext uri="{9D8B030D-6E8A-4147-A177-3AD203B41FA5}">
                          <a16:colId xmlns:a16="http://schemas.microsoft.com/office/drawing/2014/main" val="912488936"/>
                        </a:ext>
                      </a:extLst>
                    </a:gridCol>
                    <a:gridCol w="2432050">
                      <a:extLst>
                        <a:ext uri="{9D8B030D-6E8A-4147-A177-3AD203B41FA5}">
                          <a16:colId xmlns:a16="http://schemas.microsoft.com/office/drawing/2014/main" val="2847590480"/>
                        </a:ext>
                      </a:extLst>
                    </a:gridCol>
                    <a:gridCol w="2432050">
                      <a:extLst>
                        <a:ext uri="{9D8B030D-6E8A-4147-A177-3AD203B41FA5}">
                          <a16:colId xmlns:a16="http://schemas.microsoft.com/office/drawing/2014/main" val="3594843100"/>
                        </a:ext>
                      </a:extLst>
                    </a:gridCol>
                    <a:gridCol w="2432050">
                      <a:extLst>
                        <a:ext uri="{9D8B030D-6E8A-4147-A177-3AD203B41FA5}">
                          <a16:colId xmlns:a16="http://schemas.microsoft.com/office/drawing/2014/main" val="1764250804"/>
                        </a:ext>
                      </a:extLst>
                    </a:gridCol>
                  </a:tblGrid>
                  <a:tr h="392857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altLang="zh-CN" sz="2400" dirty="0"/>
                            <a:t>stretch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space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query time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89603300"/>
                      </a:ext>
                    </a:extLst>
                  </a:tr>
                  <a:tr h="7857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rgbClr val="00B0F0"/>
                              </a:solidFill>
                            </a:rPr>
                            <a:t>Lower bound</a:t>
                          </a:r>
                          <a:r>
                            <a:rPr lang="en-US" altLang="zh-CN" b="1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</a:rPr>
                            <a:t>based on the girth conjecture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𝟐𝐤</m:t>
                                </m:r>
                                <m:r>
                                  <a:rPr lang="en-US" altLang="zh-CN" sz="2400" b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400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altLang="zh-CN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𝛀</m:t>
                                </m:r>
                                <m:r>
                                  <a:rPr lang="en-US" altLang="zh-CN" sz="2400" b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24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e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2400" b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4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2400" b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24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𝐤</m:t>
                                    </m:r>
                                  </m:sup>
                                </m:sSup>
                                <m:r>
                                  <a:rPr lang="en-US" altLang="zh-CN" sz="2400" b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1" dirty="0"/>
                            <a:t>-</a:t>
                          </a:r>
                          <a:endParaRPr lang="zh-CN" alt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8635"/>
                      </a:ext>
                    </a:extLst>
                  </a:tr>
                  <a:tr h="7857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err="1"/>
                            <a:t>Awerbuch</a:t>
                          </a:r>
                          <a:r>
                            <a:rPr lang="en-US" altLang="zh-CN" sz="1800" dirty="0"/>
                            <a:t>, Berger, Cowen</a:t>
                          </a:r>
                          <a:r>
                            <a:rPr lang="en-US" altLang="zh-CN" sz="1800" baseline="0" dirty="0"/>
                            <a:t> and Peleg, 1993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64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sup>
                                </m:sSup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400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0216587"/>
                      </a:ext>
                    </a:extLst>
                  </a:tr>
                  <a:tr h="40682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/>
                            <a:t>Cohen, 1993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ϵ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sup>
                                </m:sSup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68422562"/>
                      </a:ext>
                    </a:extLst>
                  </a:tr>
                  <a:tr h="6023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err="1"/>
                            <a:t>Thorup</a:t>
                          </a:r>
                          <a:r>
                            <a:rPr lang="en-US" altLang="zh-CN" sz="2000" dirty="0"/>
                            <a:t>-Zwick, 2001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𝟐𝐤</m:t>
                                </m:r>
                                <m:r>
                                  <a:rPr lang="en-US" altLang="zh-CN" sz="2400" b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zh-CN" alt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45274978"/>
                      </a:ext>
                    </a:extLst>
                  </a:tr>
                  <a:tr h="6023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Mendel-</a:t>
                          </a:r>
                          <a:r>
                            <a:rPr lang="en-US" altLang="zh-CN" sz="2000" dirty="0" err="1"/>
                            <a:t>Naor</a:t>
                          </a:r>
                          <a:r>
                            <a:rPr lang="en-US" altLang="zh-CN" sz="2000" dirty="0"/>
                            <a:t>, 2006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128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𝐎</m:t>
                                </m:r>
                                <m:r>
                                  <a:rPr lang="en-US" altLang="zh-CN" sz="2400" b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e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2400" b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2400" b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𝐤</m:t>
                                    </m:r>
                                  </m:sup>
                                </m:sSup>
                                <m:r>
                                  <a:rPr lang="en-US" altLang="zh-CN" sz="2400" b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𝐎</m:t>
                                </m:r>
                                <m:r>
                                  <a:rPr lang="en-US" altLang="zh-CN" sz="2400" b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400" b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5971564"/>
                      </a:ext>
                    </a:extLst>
                  </a:tr>
                  <a:tr h="6023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Wulff-Nilsen, 2012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sz="2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2400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altLang="zh-CN" sz="24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altLang="zh-C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func>
                                <m:r>
                                  <a:rPr lang="en-US" altLang="zh-CN" sz="24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5428423"/>
                      </a:ext>
                    </a:extLst>
                  </a:tr>
                  <a:tr h="6023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err="1"/>
                            <a:t>Chechik</a:t>
                          </a:r>
                          <a:r>
                            <a:rPr lang="en-US" altLang="zh-CN" sz="2000" dirty="0"/>
                            <a:t>, 2014 &amp; 2015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𝟐𝐤</m:t>
                                </m:r>
                                <m:r>
                                  <a:rPr lang="en-US" altLang="zh-CN" sz="2400" b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𝐎</m:t>
                                </m:r>
                                <m:r>
                                  <a:rPr lang="en-US" altLang="zh-CN" sz="2400" b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e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2400" b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2400" b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𝐤</m:t>
                                    </m:r>
                                  </m:sup>
                                </m:sSup>
                                <m:r>
                                  <a:rPr lang="en-US" altLang="zh-CN" sz="2400" b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𝐎</m:t>
                                </m:r>
                                <m:r>
                                  <a:rPr lang="en-US" altLang="zh-CN" sz="2400" b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400" b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931039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25D22088-A757-865E-04AD-AD662899EC2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27137717"/>
                  </p:ext>
                </p:extLst>
              </p:nvPr>
            </p:nvGraphicFramePr>
            <p:xfrm>
              <a:off x="1625600" y="1188720"/>
              <a:ext cx="9728200" cy="556361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2432050">
                      <a:extLst>
                        <a:ext uri="{9D8B030D-6E8A-4147-A177-3AD203B41FA5}">
                          <a16:colId xmlns:a16="http://schemas.microsoft.com/office/drawing/2014/main" val="912488936"/>
                        </a:ext>
                      </a:extLst>
                    </a:gridCol>
                    <a:gridCol w="2432050">
                      <a:extLst>
                        <a:ext uri="{9D8B030D-6E8A-4147-A177-3AD203B41FA5}">
                          <a16:colId xmlns:a16="http://schemas.microsoft.com/office/drawing/2014/main" val="2847590480"/>
                        </a:ext>
                      </a:extLst>
                    </a:gridCol>
                    <a:gridCol w="2432050">
                      <a:extLst>
                        <a:ext uri="{9D8B030D-6E8A-4147-A177-3AD203B41FA5}">
                          <a16:colId xmlns:a16="http://schemas.microsoft.com/office/drawing/2014/main" val="3594843100"/>
                        </a:ext>
                      </a:extLst>
                    </a:gridCol>
                    <a:gridCol w="2432050">
                      <a:extLst>
                        <a:ext uri="{9D8B030D-6E8A-4147-A177-3AD203B41FA5}">
                          <a16:colId xmlns:a16="http://schemas.microsoft.com/office/drawing/2014/main" val="176425080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altLang="zh-CN" sz="2400" dirty="0"/>
                            <a:t>stretch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space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query time</a:t>
                          </a:r>
                          <a:endParaRPr lang="zh-CN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896033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1" dirty="0">
                              <a:solidFill>
                                <a:srgbClr val="00B0F0"/>
                              </a:solidFill>
                            </a:rPr>
                            <a:t>Lower bound</a:t>
                          </a:r>
                          <a:r>
                            <a:rPr lang="en-US" altLang="zh-CN" b="1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</a:rPr>
                            <a:t>based on the girth conjecture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55333" r="-200000" b="-47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501" t="-55333" r="-100501" b="-47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1" dirty="0"/>
                            <a:t>-</a:t>
                          </a:r>
                          <a:endParaRPr lang="zh-CN" altLang="en-US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863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 err="1"/>
                            <a:t>Awerbuch</a:t>
                          </a:r>
                          <a:r>
                            <a:rPr lang="en-US" altLang="zh-CN" sz="1800" dirty="0"/>
                            <a:t>, Berger, Cowen</a:t>
                          </a:r>
                          <a:r>
                            <a:rPr lang="en-US" altLang="zh-CN" sz="1800" baseline="0" dirty="0"/>
                            <a:t> and Peleg, 1993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155333" r="-200000" b="-37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501" t="-155333" r="-100501" b="-37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501" t="-155333" r="-501" b="-37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216587"/>
                      </a:ext>
                    </a:extLst>
                  </a:tr>
                  <a:tr h="47345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/>
                            <a:t>Cohen, 1993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491026" r="-200000" b="-614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501" t="-491026" r="-100501" b="-614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501" t="-491026" r="-501" b="-6141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842256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err="1"/>
                            <a:t>Thorup</a:t>
                          </a:r>
                          <a:r>
                            <a:rPr lang="en-US" altLang="zh-CN" sz="2000" dirty="0"/>
                            <a:t>-Zwick, 2001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400870" r="-200000" b="-31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501" t="-400870" r="-100501" b="-31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501" t="-400870" r="-501" b="-31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527497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Mendel-</a:t>
                          </a:r>
                          <a:r>
                            <a:rPr lang="en-US" altLang="zh-CN" sz="2000" dirty="0" err="1"/>
                            <a:t>Naor</a:t>
                          </a:r>
                          <a:r>
                            <a:rPr lang="en-US" altLang="zh-CN" sz="2000" dirty="0"/>
                            <a:t>, 2006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500870" r="-200000" b="-21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501" t="-500870" r="-100501" b="-21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501" t="-500870" r="-501" b="-21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5971564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Wulff-Nilsen, 2012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600870" r="-200000" b="-11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501" t="-600870" r="-100501" b="-11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501" t="-600870" r="-501" b="-11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5428423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 err="1"/>
                            <a:t>Chechik</a:t>
                          </a:r>
                          <a:r>
                            <a:rPr lang="en-US" altLang="zh-CN" sz="2000" dirty="0"/>
                            <a:t>, 2014 &amp; 2015</a:t>
                          </a:r>
                          <a:endParaRPr lang="zh-CN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700870" r="-200000" b="-1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501" t="-700870" r="-100501" b="-1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501" t="-700870" r="-501" b="-1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310392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337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6F7327-E0C3-A9BB-2C92-1CAD7D83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Path-Reporting Distance Oracles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EBB8B4-42DB-CAC6-00C6-A23149D8E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53541"/>
          </a:xfrm>
        </p:spPr>
        <p:txBody>
          <a:bodyPr>
            <a:normAutofit fontScale="92500"/>
          </a:bodyPr>
          <a:lstStyle/>
          <a:p>
            <a:r>
              <a:rPr kumimoji="1" lang="en-US" altLang="zh-CN" dirty="0"/>
              <a:t>Want an </a:t>
            </a:r>
            <a:r>
              <a:rPr kumimoji="1" lang="en-US" altLang="zh-CN" b="1" dirty="0">
                <a:solidFill>
                  <a:srgbClr val="FF0000"/>
                </a:solidFill>
              </a:rPr>
              <a:t>actual path</a:t>
            </a:r>
            <a:r>
              <a:rPr kumimoji="1" lang="en-US" altLang="zh-CN" dirty="0"/>
              <a:t> rather than a </a:t>
            </a:r>
            <a:r>
              <a:rPr kumimoji="1" lang="en-US" altLang="zh-CN" b="1" dirty="0">
                <a:solidFill>
                  <a:srgbClr val="00B0F0"/>
                </a:solidFill>
              </a:rPr>
              <a:t>distance value</a:t>
            </a:r>
          </a:p>
          <a:p>
            <a:r>
              <a:rPr kumimoji="1" lang="en-US" altLang="zh-CN" dirty="0"/>
              <a:t>Path-reporting vs. non-path-reporting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C5F00150-D920-A354-056A-C976541CEC9D}"/>
              </a:ext>
            </a:extLst>
          </p:cNvPr>
          <p:cNvSpPr/>
          <p:nvPr/>
        </p:nvSpPr>
        <p:spPr>
          <a:xfrm>
            <a:off x="1328393" y="3278253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C7F99795-85FD-B8B2-EF81-719C80508068}"/>
              </a:ext>
            </a:extLst>
          </p:cNvPr>
          <p:cNvSpPr/>
          <p:nvPr/>
        </p:nvSpPr>
        <p:spPr>
          <a:xfrm>
            <a:off x="1763839" y="4025217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42A04DE-B271-F4B0-F491-585158A801DA}"/>
              </a:ext>
            </a:extLst>
          </p:cNvPr>
          <p:cNvSpPr/>
          <p:nvPr/>
        </p:nvSpPr>
        <p:spPr>
          <a:xfrm>
            <a:off x="4882361" y="3998857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D65B31CC-587E-B3F8-9D20-DA80E6DCD3B9}"/>
              </a:ext>
            </a:extLst>
          </p:cNvPr>
          <p:cNvSpPr/>
          <p:nvPr/>
        </p:nvSpPr>
        <p:spPr>
          <a:xfrm>
            <a:off x="1224521" y="4828682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9F464EA9-3C18-67B0-D8DD-FAA63011DD2D}"/>
              </a:ext>
            </a:extLst>
          </p:cNvPr>
          <p:cNvSpPr/>
          <p:nvPr/>
        </p:nvSpPr>
        <p:spPr>
          <a:xfrm>
            <a:off x="2100311" y="4884340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5267AF5D-2934-A523-F843-C7779230600E}"/>
              </a:ext>
            </a:extLst>
          </p:cNvPr>
          <p:cNvSpPr/>
          <p:nvPr/>
        </p:nvSpPr>
        <p:spPr>
          <a:xfrm>
            <a:off x="4640910" y="4774682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5009CBEC-EE0A-9D64-CC45-25AEB29EAE63}"/>
              </a:ext>
            </a:extLst>
          </p:cNvPr>
          <p:cNvSpPr/>
          <p:nvPr/>
        </p:nvSpPr>
        <p:spPr>
          <a:xfrm>
            <a:off x="4620137" y="3286697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F07D8A7F-A404-3E41-6084-C5B435B99DF1}"/>
              </a:ext>
            </a:extLst>
          </p:cNvPr>
          <p:cNvCxnSpPr>
            <a:cxnSpLocks/>
            <a:stCxn id="4" idx="5"/>
            <a:endCxn id="7" idx="1"/>
          </p:cNvCxnSpPr>
          <p:nvPr/>
        </p:nvCxnSpPr>
        <p:spPr>
          <a:xfrm>
            <a:off x="1420577" y="3370437"/>
            <a:ext cx="369622" cy="6811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4A416ABE-E4DB-C363-8E0A-3CBAC1E5D5A3}"/>
              </a:ext>
            </a:extLst>
          </p:cNvPr>
          <p:cNvCxnSpPr>
            <a:cxnSpLocks/>
            <a:stCxn id="13" idx="0"/>
            <a:endCxn id="7" idx="5"/>
          </p:cNvCxnSpPr>
          <p:nvPr/>
        </p:nvCxnSpPr>
        <p:spPr>
          <a:xfrm flipH="1" flipV="1">
            <a:off x="1917479" y="4178857"/>
            <a:ext cx="236832" cy="7054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FBB83B66-C529-D046-BE4C-3BD2958EFA46}"/>
              </a:ext>
            </a:extLst>
          </p:cNvPr>
          <p:cNvCxnSpPr>
            <a:cxnSpLocks/>
            <a:stCxn id="12" idx="0"/>
            <a:endCxn id="7" idx="3"/>
          </p:cNvCxnSpPr>
          <p:nvPr/>
        </p:nvCxnSpPr>
        <p:spPr>
          <a:xfrm flipV="1">
            <a:off x="1278521" y="4178857"/>
            <a:ext cx="511678" cy="6498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线连接符 31">
            <a:extLst>
              <a:ext uri="{FF2B5EF4-FFF2-40B4-BE49-F238E27FC236}">
                <a16:creationId xmlns:a16="http://schemas.microsoft.com/office/drawing/2014/main" id="{D7015FFD-A15A-C8EB-A856-3634ED7AB428}"/>
              </a:ext>
            </a:extLst>
          </p:cNvPr>
          <p:cNvCxnSpPr>
            <a:cxnSpLocks/>
            <a:stCxn id="15" idx="5"/>
            <a:endCxn id="8" idx="0"/>
          </p:cNvCxnSpPr>
          <p:nvPr/>
        </p:nvCxnSpPr>
        <p:spPr>
          <a:xfrm>
            <a:off x="4712321" y="3378881"/>
            <a:ext cx="260040" cy="6199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9162BB2D-0363-2AB0-F418-853EB01EAE96}"/>
              </a:ext>
            </a:extLst>
          </p:cNvPr>
          <p:cNvCxnSpPr>
            <a:cxnSpLocks/>
            <a:stCxn id="8" idx="4"/>
            <a:endCxn id="14" idx="7"/>
          </p:cNvCxnSpPr>
          <p:nvPr/>
        </p:nvCxnSpPr>
        <p:spPr>
          <a:xfrm flipH="1">
            <a:off x="4733094" y="4178857"/>
            <a:ext cx="239267" cy="6116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椭圆 38">
            <a:extLst>
              <a:ext uri="{FF2B5EF4-FFF2-40B4-BE49-F238E27FC236}">
                <a16:creationId xmlns:a16="http://schemas.microsoft.com/office/drawing/2014/main" id="{5332AD6E-6508-6CD5-FF3A-0A10834E773F}"/>
              </a:ext>
            </a:extLst>
          </p:cNvPr>
          <p:cNvSpPr/>
          <p:nvPr/>
        </p:nvSpPr>
        <p:spPr>
          <a:xfrm>
            <a:off x="2231210" y="3787439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E12F5E0C-3B19-3B1D-7943-D2F97304980D}"/>
              </a:ext>
            </a:extLst>
          </p:cNvPr>
          <p:cNvSpPr/>
          <p:nvPr/>
        </p:nvSpPr>
        <p:spPr>
          <a:xfrm>
            <a:off x="3088892" y="3679439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7C44780B-556F-FCD9-D6F7-684BD633E47D}"/>
              </a:ext>
            </a:extLst>
          </p:cNvPr>
          <p:cNvSpPr/>
          <p:nvPr/>
        </p:nvSpPr>
        <p:spPr>
          <a:xfrm>
            <a:off x="3695925" y="3916442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65DD7439-DC42-3DE4-5569-62445401EB39}"/>
              </a:ext>
            </a:extLst>
          </p:cNvPr>
          <p:cNvSpPr/>
          <p:nvPr/>
        </p:nvSpPr>
        <p:spPr>
          <a:xfrm>
            <a:off x="2691800" y="4027955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1D2F34B-CED9-9D2C-2960-0C0A229B23A9}"/>
              </a:ext>
            </a:extLst>
          </p:cNvPr>
          <p:cNvSpPr txBox="1"/>
          <p:nvPr/>
        </p:nvSpPr>
        <p:spPr>
          <a:xfrm>
            <a:off x="1457566" y="3829609"/>
            <a:ext cx="309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s</a:t>
            </a:r>
            <a:endParaRPr kumimoji="1" lang="zh-CN" altLang="en-US" sz="2400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206338FD-156D-CCFE-CF10-5421CE1CD792}"/>
              </a:ext>
            </a:extLst>
          </p:cNvPr>
          <p:cNvSpPr txBox="1"/>
          <p:nvPr/>
        </p:nvSpPr>
        <p:spPr>
          <a:xfrm>
            <a:off x="5120107" y="3841439"/>
            <a:ext cx="282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t</a:t>
            </a:r>
            <a:endParaRPr kumimoji="1" lang="zh-CN" altLang="en-US" sz="2400" dirty="0"/>
          </a:p>
        </p:txBody>
      </p:sp>
      <p:cxnSp>
        <p:nvCxnSpPr>
          <p:cNvPr id="54" name="直线连接符 53">
            <a:extLst>
              <a:ext uri="{FF2B5EF4-FFF2-40B4-BE49-F238E27FC236}">
                <a16:creationId xmlns:a16="http://schemas.microsoft.com/office/drawing/2014/main" id="{7188B0FB-8565-822F-D0C8-2C8B36EAA4C2}"/>
              </a:ext>
            </a:extLst>
          </p:cNvPr>
          <p:cNvCxnSpPr>
            <a:cxnSpLocks/>
            <a:stCxn id="39" idx="3"/>
            <a:endCxn id="7" idx="7"/>
          </p:cNvCxnSpPr>
          <p:nvPr/>
        </p:nvCxnSpPr>
        <p:spPr>
          <a:xfrm flipH="1">
            <a:off x="1917479" y="3879623"/>
            <a:ext cx="329547" cy="1719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直线连接符 56">
            <a:extLst>
              <a:ext uri="{FF2B5EF4-FFF2-40B4-BE49-F238E27FC236}">
                <a16:creationId xmlns:a16="http://schemas.microsoft.com/office/drawing/2014/main" id="{08F516B3-66F1-55FF-77E4-E64C95DF8382}"/>
              </a:ext>
            </a:extLst>
          </p:cNvPr>
          <p:cNvCxnSpPr>
            <a:cxnSpLocks/>
            <a:stCxn id="39" idx="5"/>
            <a:endCxn id="42" idx="2"/>
          </p:cNvCxnSpPr>
          <p:nvPr/>
        </p:nvCxnSpPr>
        <p:spPr>
          <a:xfrm>
            <a:off x="2323394" y="3879623"/>
            <a:ext cx="368406" cy="2023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直线连接符 59">
            <a:extLst>
              <a:ext uri="{FF2B5EF4-FFF2-40B4-BE49-F238E27FC236}">
                <a16:creationId xmlns:a16="http://schemas.microsoft.com/office/drawing/2014/main" id="{227E0161-C17F-8BE4-203F-80AD21A6B56F}"/>
              </a:ext>
            </a:extLst>
          </p:cNvPr>
          <p:cNvCxnSpPr>
            <a:cxnSpLocks/>
            <a:stCxn id="40" idx="3"/>
            <a:endCxn id="42" idx="6"/>
          </p:cNvCxnSpPr>
          <p:nvPr/>
        </p:nvCxnSpPr>
        <p:spPr>
          <a:xfrm flipH="1">
            <a:off x="2799800" y="3771623"/>
            <a:ext cx="304908" cy="3103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直线连接符 62">
            <a:extLst>
              <a:ext uri="{FF2B5EF4-FFF2-40B4-BE49-F238E27FC236}">
                <a16:creationId xmlns:a16="http://schemas.microsoft.com/office/drawing/2014/main" id="{FBB70B47-E0A2-7352-899D-B25C6BBACCDA}"/>
              </a:ext>
            </a:extLst>
          </p:cNvPr>
          <p:cNvCxnSpPr>
            <a:cxnSpLocks/>
            <a:stCxn id="41" idx="1"/>
            <a:endCxn id="40" idx="6"/>
          </p:cNvCxnSpPr>
          <p:nvPr/>
        </p:nvCxnSpPr>
        <p:spPr>
          <a:xfrm flipH="1" flipV="1">
            <a:off x="3196892" y="3733439"/>
            <a:ext cx="514849" cy="1988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直线连接符 66">
            <a:extLst>
              <a:ext uri="{FF2B5EF4-FFF2-40B4-BE49-F238E27FC236}">
                <a16:creationId xmlns:a16="http://schemas.microsoft.com/office/drawing/2014/main" id="{DC7F3961-40AF-9619-D103-7583102A1917}"/>
              </a:ext>
            </a:extLst>
          </p:cNvPr>
          <p:cNvCxnSpPr>
            <a:cxnSpLocks/>
            <a:stCxn id="41" idx="6"/>
            <a:endCxn id="8" idx="2"/>
          </p:cNvCxnSpPr>
          <p:nvPr/>
        </p:nvCxnSpPr>
        <p:spPr>
          <a:xfrm>
            <a:off x="3803925" y="3970442"/>
            <a:ext cx="1078436" cy="1184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椭圆 74">
            <a:extLst>
              <a:ext uri="{FF2B5EF4-FFF2-40B4-BE49-F238E27FC236}">
                <a16:creationId xmlns:a16="http://schemas.microsoft.com/office/drawing/2014/main" id="{E0F5E829-BE27-8CDC-ED52-C9958A115916}"/>
              </a:ext>
            </a:extLst>
          </p:cNvPr>
          <p:cNvSpPr/>
          <p:nvPr/>
        </p:nvSpPr>
        <p:spPr>
          <a:xfrm>
            <a:off x="6781474" y="3282206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CB718648-02D4-395C-BA11-D6871F338470}"/>
              </a:ext>
            </a:extLst>
          </p:cNvPr>
          <p:cNvSpPr/>
          <p:nvPr/>
        </p:nvSpPr>
        <p:spPr>
          <a:xfrm>
            <a:off x="7216920" y="4029170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DD3A2EE3-E45A-6C25-3CB6-E2DCDA6B0FC2}"/>
              </a:ext>
            </a:extLst>
          </p:cNvPr>
          <p:cNvSpPr/>
          <p:nvPr/>
        </p:nvSpPr>
        <p:spPr>
          <a:xfrm>
            <a:off x="10335442" y="4002810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F4A32381-3948-2FF2-A00D-8C61CACCE9A0}"/>
              </a:ext>
            </a:extLst>
          </p:cNvPr>
          <p:cNvSpPr/>
          <p:nvPr/>
        </p:nvSpPr>
        <p:spPr>
          <a:xfrm>
            <a:off x="6677602" y="4832635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24DB076B-7958-EEA3-ADDE-5883507C6390}"/>
              </a:ext>
            </a:extLst>
          </p:cNvPr>
          <p:cNvSpPr/>
          <p:nvPr/>
        </p:nvSpPr>
        <p:spPr>
          <a:xfrm>
            <a:off x="7553392" y="4888293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E310051F-29FD-DEA3-03DD-D69BBD4EFB87}"/>
              </a:ext>
            </a:extLst>
          </p:cNvPr>
          <p:cNvSpPr/>
          <p:nvPr/>
        </p:nvSpPr>
        <p:spPr>
          <a:xfrm>
            <a:off x="10830451" y="4808846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94BAFEDD-4EBD-370E-2380-61E1E90BD4A1}"/>
              </a:ext>
            </a:extLst>
          </p:cNvPr>
          <p:cNvSpPr/>
          <p:nvPr/>
        </p:nvSpPr>
        <p:spPr>
          <a:xfrm>
            <a:off x="10573188" y="3287876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82" name="直线连接符 81">
            <a:extLst>
              <a:ext uri="{FF2B5EF4-FFF2-40B4-BE49-F238E27FC236}">
                <a16:creationId xmlns:a16="http://schemas.microsoft.com/office/drawing/2014/main" id="{EC61ADED-B493-AAED-772E-A9055F5D51B7}"/>
              </a:ext>
            </a:extLst>
          </p:cNvPr>
          <p:cNvCxnSpPr>
            <a:cxnSpLocks/>
            <a:stCxn id="75" idx="5"/>
            <a:endCxn id="76" idx="1"/>
          </p:cNvCxnSpPr>
          <p:nvPr/>
        </p:nvCxnSpPr>
        <p:spPr>
          <a:xfrm>
            <a:off x="6873658" y="3374390"/>
            <a:ext cx="369622" cy="6811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直线连接符 82">
            <a:extLst>
              <a:ext uri="{FF2B5EF4-FFF2-40B4-BE49-F238E27FC236}">
                <a16:creationId xmlns:a16="http://schemas.microsoft.com/office/drawing/2014/main" id="{A33A7C22-FE90-7F4B-DDED-6B5107F32C00}"/>
              </a:ext>
            </a:extLst>
          </p:cNvPr>
          <p:cNvCxnSpPr>
            <a:cxnSpLocks/>
            <a:stCxn id="79" idx="0"/>
            <a:endCxn id="76" idx="5"/>
          </p:cNvCxnSpPr>
          <p:nvPr/>
        </p:nvCxnSpPr>
        <p:spPr>
          <a:xfrm flipH="1" flipV="1">
            <a:off x="7370560" y="4182810"/>
            <a:ext cx="236832" cy="7054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直线连接符 83">
            <a:extLst>
              <a:ext uri="{FF2B5EF4-FFF2-40B4-BE49-F238E27FC236}">
                <a16:creationId xmlns:a16="http://schemas.microsoft.com/office/drawing/2014/main" id="{8FF797FF-59D9-D847-907E-73AF4228FDE9}"/>
              </a:ext>
            </a:extLst>
          </p:cNvPr>
          <p:cNvCxnSpPr>
            <a:cxnSpLocks/>
            <a:stCxn id="78" idx="0"/>
            <a:endCxn id="76" idx="3"/>
          </p:cNvCxnSpPr>
          <p:nvPr/>
        </p:nvCxnSpPr>
        <p:spPr>
          <a:xfrm flipV="1">
            <a:off x="6731602" y="4182810"/>
            <a:ext cx="511678" cy="6498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直线连接符 84">
            <a:extLst>
              <a:ext uri="{FF2B5EF4-FFF2-40B4-BE49-F238E27FC236}">
                <a16:creationId xmlns:a16="http://schemas.microsoft.com/office/drawing/2014/main" id="{66232C28-C27D-7BB2-E3CA-CF02B3686693}"/>
              </a:ext>
            </a:extLst>
          </p:cNvPr>
          <p:cNvCxnSpPr>
            <a:cxnSpLocks/>
            <a:stCxn id="81" idx="3"/>
            <a:endCxn id="77" idx="0"/>
          </p:cNvCxnSpPr>
          <p:nvPr/>
        </p:nvCxnSpPr>
        <p:spPr>
          <a:xfrm flipH="1">
            <a:off x="10425442" y="3380060"/>
            <a:ext cx="163562" cy="6227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直线连接符 85">
            <a:extLst>
              <a:ext uri="{FF2B5EF4-FFF2-40B4-BE49-F238E27FC236}">
                <a16:creationId xmlns:a16="http://schemas.microsoft.com/office/drawing/2014/main" id="{6B4EC12D-7DD1-8799-EA25-908E98A89AEF}"/>
              </a:ext>
            </a:extLst>
          </p:cNvPr>
          <p:cNvCxnSpPr>
            <a:cxnSpLocks/>
            <a:stCxn id="77" idx="4"/>
            <a:endCxn id="80" idx="7"/>
          </p:cNvCxnSpPr>
          <p:nvPr/>
        </p:nvCxnSpPr>
        <p:spPr>
          <a:xfrm>
            <a:off x="10425442" y="4182810"/>
            <a:ext cx="497193" cy="6418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文本框 90">
            <a:extLst>
              <a:ext uri="{FF2B5EF4-FFF2-40B4-BE49-F238E27FC236}">
                <a16:creationId xmlns:a16="http://schemas.microsoft.com/office/drawing/2014/main" id="{E12D0E26-4493-E6A7-0F32-C4854AD34FF3}"/>
              </a:ext>
            </a:extLst>
          </p:cNvPr>
          <p:cNvSpPr txBox="1"/>
          <p:nvPr/>
        </p:nvSpPr>
        <p:spPr>
          <a:xfrm>
            <a:off x="6910647" y="3833562"/>
            <a:ext cx="309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s</a:t>
            </a:r>
            <a:endParaRPr kumimoji="1" lang="zh-CN" altLang="en-US" sz="2400" dirty="0"/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78AABD05-52DA-A14C-47D3-3A474D4B394B}"/>
              </a:ext>
            </a:extLst>
          </p:cNvPr>
          <p:cNvSpPr txBox="1"/>
          <p:nvPr/>
        </p:nvSpPr>
        <p:spPr>
          <a:xfrm>
            <a:off x="10573188" y="3845392"/>
            <a:ext cx="282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t</a:t>
            </a:r>
            <a:endParaRPr kumimoji="1" lang="zh-CN" altLang="en-US" sz="2400" dirty="0"/>
          </a:p>
        </p:txBody>
      </p:sp>
      <p:cxnSp>
        <p:nvCxnSpPr>
          <p:cNvPr id="97" name="直线连接符 96">
            <a:extLst>
              <a:ext uri="{FF2B5EF4-FFF2-40B4-BE49-F238E27FC236}">
                <a16:creationId xmlns:a16="http://schemas.microsoft.com/office/drawing/2014/main" id="{AC1DB0E9-8460-9532-3D7C-BE5904F58F5D}"/>
              </a:ext>
            </a:extLst>
          </p:cNvPr>
          <p:cNvCxnSpPr>
            <a:cxnSpLocks/>
            <a:stCxn id="76" idx="6"/>
            <a:endCxn id="77" idx="2"/>
          </p:cNvCxnSpPr>
          <p:nvPr/>
        </p:nvCxnSpPr>
        <p:spPr>
          <a:xfrm flipV="1">
            <a:off x="7396920" y="4092810"/>
            <a:ext cx="2938522" cy="2636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9" name="文本框 98">
            <a:extLst>
              <a:ext uri="{FF2B5EF4-FFF2-40B4-BE49-F238E27FC236}">
                <a16:creationId xmlns:a16="http://schemas.microsoft.com/office/drawing/2014/main" id="{4115F4A5-A913-7A7D-C212-37218B724999}"/>
              </a:ext>
            </a:extLst>
          </p:cNvPr>
          <p:cNvSpPr txBox="1"/>
          <p:nvPr/>
        </p:nvSpPr>
        <p:spPr>
          <a:xfrm>
            <a:off x="2522240" y="4289893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actual path</a:t>
            </a:r>
            <a:endParaRPr kumimoji="1"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F54742A8-AC82-EBF6-97A6-EB6A5D978B28}"/>
                  </a:ext>
                </a:extLst>
              </p:cNvPr>
              <p:cNvSpPr txBox="1"/>
              <p:nvPr/>
            </p:nvSpPr>
            <p:spPr>
              <a:xfrm>
                <a:off x="8139522" y="4300765"/>
                <a:ext cx="16637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est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F54742A8-AC82-EBF6-97A6-EB6A5D978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522" y="4300765"/>
                <a:ext cx="1663789" cy="461665"/>
              </a:xfrm>
              <a:prstGeom prst="rect">
                <a:avLst/>
              </a:prstGeom>
              <a:blipFill>
                <a:blip r:embed="rId2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内容占位符 2">
                <a:extLst>
                  <a:ext uri="{FF2B5EF4-FFF2-40B4-BE49-F238E27FC236}">
                    <a16:creationId xmlns:a16="http://schemas.microsoft.com/office/drawing/2014/main" id="{DA4D6362-D2FF-8419-D9BF-DAA694C93A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457061"/>
                <a:ext cx="10515600" cy="10535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zh-CN" b="1" u="sng" dirty="0"/>
                  <a:t>Standard requirement:</a:t>
                </a:r>
              </a:p>
              <a:p>
                <a:r>
                  <a:rPr kumimoji="1" lang="en-US" altLang="zh-CN" dirty="0"/>
                  <a:t>Print a path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 of length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800" b="0" i="0" smtClean="0">
                        <a:latin typeface="Cambria Math" panose="02040503050406030204" pitchFamily="18" charset="0"/>
                      </a:rPr>
                      <m:t>est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 in time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05" name="内容占位符 2">
                <a:extLst>
                  <a:ext uri="{FF2B5EF4-FFF2-40B4-BE49-F238E27FC236}">
                    <a16:creationId xmlns:a16="http://schemas.microsoft.com/office/drawing/2014/main" id="{DA4D6362-D2FF-8419-D9BF-DAA694C93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57061"/>
                <a:ext cx="10515600" cy="1053541"/>
              </a:xfrm>
              <a:prstGeom prst="rect">
                <a:avLst/>
              </a:prstGeom>
              <a:blipFill>
                <a:blip r:embed="rId3"/>
                <a:stretch>
                  <a:fillRect l="-1206" t="-9524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2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876FF9-6AAE-7488-B646-88AE21BC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Discussion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9E3B64-EAB4-046D-9A35-B7E59BAF2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zh-CN" dirty="0"/>
              <a:t>Other forms of </a:t>
            </a:r>
            <a:r>
              <a:rPr kumimoji="1" lang="en-US" altLang="zh-CN" b="1" dirty="0">
                <a:solidFill>
                  <a:srgbClr val="FF0000"/>
                </a:solidFill>
              </a:rPr>
              <a:t>path</a:t>
            </a:r>
            <a:r>
              <a:rPr kumimoji="1" lang="en-US" altLang="zh-CN" b="1" dirty="0"/>
              <a:t> vs. </a:t>
            </a:r>
            <a:r>
              <a:rPr kumimoji="1" lang="en-US" altLang="zh-CN" b="1" dirty="0">
                <a:solidFill>
                  <a:srgbClr val="00B0F0"/>
                </a:solidFill>
              </a:rPr>
              <a:t>shortcut</a:t>
            </a:r>
            <a:r>
              <a:rPr kumimoji="1" lang="en-US" altLang="zh-CN" b="1" dirty="0"/>
              <a:t> </a:t>
            </a:r>
            <a:r>
              <a:rPr kumimoji="1" lang="en-US" altLang="zh-CN" dirty="0"/>
              <a:t>in</a:t>
            </a:r>
            <a:r>
              <a:rPr kumimoji="1" lang="en-US" altLang="zh-CN" b="1" dirty="0"/>
              <a:t> </a:t>
            </a:r>
            <a:r>
              <a:rPr kumimoji="1" lang="en-US" altLang="zh-CN" dirty="0"/>
              <a:t>graph metric compression</a:t>
            </a:r>
          </a:p>
          <a:p>
            <a:r>
              <a:rPr kumimoji="1" lang="en-US" altLang="zh-CN" dirty="0"/>
              <a:t>Paths are </a:t>
            </a:r>
            <a:r>
              <a:rPr kumimoji="1" lang="en-US" altLang="zh-CN" b="1" dirty="0"/>
              <a:t>not known to be harder</a:t>
            </a:r>
            <a:r>
              <a:rPr kumimoji="1" lang="en-US" altLang="zh-CN" dirty="0"/>
              <a:t> than shortcuts</a:t>
            </a:r>
          </a:p>
          <a:p>
            <a:endParaRPr kumimoji="1" lang="en-US" altLang="zh-CN" b="1" u="sng" dirty="0"/>
          </a:p>
          <a:p>
            <a:r>
              <a:rPr kumimoji="1" lang="en-US" altLang="zh-CN" b="1" u="sng" dirty="0"/>
              <a:t>Trees</a:t>
            </a:r>
            <a:r>
              <a:rPr kumimoji="1" lang="en-US" altLang="zh-CN" dirty="0"/>
              <a:t>: 	</a:t>
            </a:r>
            <a:r>
              <a:rPr kumimoji="1" lang="en-US" altLang="zh-CN" b="1" dirty="0">
                <a:solidFill>
                  <a:srgbClr val="FF0000"/>
                </a:solidFill>
              </a:rPr>
              <a:t>low-stretch spanning tree       </a:t>
            </a:r>
            <a:r>
              <a:rPr kumimoji="1" lang="en-US" altLang="zh-CN" dirty="0"/>
              <a:t>(spanning tree)</a:t>
            </a:r>
            <a:br>
              <a:rPr kumimoji="1" lang="en-US" altLang="zh-CN" dirty="0"/>
            </a:br>
            <a:r>
              <a:rPr kumimoji="1" lang="en-US" altLang="zh-CN" dirty="0"/>
              <a:t>				vs. </a:t>
            </a:r>
            <a:br>
              <a:rPr kumimoji="1" lang="en-US" altLang="zh-CN" dirty="0"/>
            </a:br>
            <a:r>
              <a:rPr kumimoji="1" lang="en-US" altLang="zh-CN" dirty="0"/>
              <a:t>		</a:t>
            </a:r>
            <a:r>
              <a:rPr kumimoji="1" lang="en-US" altLang="zh-CN" b="1" dirty="0">
                <a:solidFill>
                  <a:srgbClr val="00B0F0"/>
                </a:solidFill>
              </a:rPr>
              <a:t>probabilistic tree embedding</a:t>
            </a:r>
            <a:r>
              <a:rPr kumimoji="1" lang="en-US" altLang="zh-CN" dirty="0"/>
              <a:t>  (new shortcuts/vertices)</a:t>
            </a:r>
          </a:p>
          <a:p>
            <a:endParaRPr kumimoji="1" lang="en-US" altLang="zh-CN" dirty="0"/>
          </a:p>
          <a:p>
            <a:r>
              <a:rPr kumimoji="1" lang="en-US" altLang="zh-CN" b="1" u="sng" dirty="0" err="1"/>
              <a:t>Sparsifiers</a:t>
            </a:r>
            <a:r>
              <a:rPr kumimoji="1" lang="en-US" altLang="zh-CN" b="1" u="sng" dirty="0"/>
              <a:t>:</a:t>
            </a:r>
            <a:r>
              <a:rPr kumimoji="1" lang="en-US" altLang="zh-CN" dirty="0"/>
              <a:t>	</a:t>
            </a:r>
            <a:r>
              <a:rPr kumimoji="1" lang="en-US" altLang="zh-CN" b="1" dirty="0">
                <a:solidFill>
                  <a:srgbClr val="FF0000"/>
                </a:solidFill>
              </a:rPr>
              <a:t>spanner</a:t>
            </a:r>
            <a:r>
              <a:rPr kumimoji="1" lang="en-US" altLang="zh-CN" dirty="0"/>
              <a:t>	   (subgraphs)</a:t>
            </a:r>
            <a:br>
              <a:rPr kumimoji="1" lang="en-US" altLang="zh-CN" dirty="0"/>
            </a:br>
            <a:r>
              <a:rPr kumimoji="1" lang="en-US" altLang="zh-CN" dirty="0"/>
              <a:t>			      vs.</a:t>
            </a:r>
            <a:br>
              <a:rPr kumimoji="1" lang="en-US" altLang="zh-CN" dirty="0"/>
            </a:br>
            <a:r>
              <a:rPr kumimoji="1" lang="en-US" altLang="zh-CN" dirty="0"/>
              <a:t>			</a:t>
            </a:r>
            <a:r>
              <a:rPr kumimoji="1" lang="en-US" altLang="zh-CN" b="1" dirty="0">
                <a:solidFill>
                  <a:srgbClr val="00B0F0"/>
                </a:solidFill>
              </a:rPr>
              <a:t>emulator</a:t>
            </a:r>
            <a:r>
              <a:rPr kumimoji="1" lang="en-US" altLang="zh-CN" dirty="0"/>
              <a:t>     (new shortcuts)</a:t>
            </a:r>
          </a:p>
        </p:txBody>
      </p:sp>
    </p:spTree>
    <p:extLst>
      <p:ext uri="{BB962C8B-B14F-4D97-AF65-F5344CB8AC3E}">
        <p14:creationId xmlns:p14="http://schemas.microsoft.com/office/powerpoint/2010/main" val="195542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368DA0-3287-A262-079F-F32306BF5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049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/>
              <a:t>History of Path-Reporting Distance Oracles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25D22088-A757-865E-04AD-AD662899EC2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01256722"/>
                  </p:ext>
                </p:extLst>
              </p:nvPr>
            </p:nvGraphicFramePr>
            <p:xfrm>
              <a:off x="838200" y="1379221"/>
              <a:ext cx="10429240" cy="472440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2085848">
                      <a:extLst>
                        <a:ext uri="{9D8B030D-6E8A-4147-A177-3AD203B41FA5}">
                          <a16:colId xmlns:a16="http://schemas.microsoft.com/office/drawing/2014/main" val="912488936"/>
                        </a:ext>
                      </a:extLst>
                    </a:gridCol>
                    <a:gridCol w="2085848">
                      <a:extLst>
                        <a:ext uri="{9D8B030D-6E8A-4147-A177-3AD203B41FA5}">
                          <a16:colId xmlns:a16="http://schemas.microsoft.com/office/drawing/2014/main" val="2847590480"/>
                        </a:ext>
                      </a:extLst>
                    </a:gridCol>
                    <a:gridCol w="2085848">
                      <a:extLst>
                        <a:ext uri="{9D8B030D-6E8A-4147-A177-3AD203B41FA5}">
                          <a16:colId xmlns:a16="http://schemas.microsoft.com/office/drawing/2014/main" val="3594843100"/>
                        </a:ext>
                      </a:extLst>
                    </a:gridCol>
                    <a:gridCol w="2085848">
                      <a:extLst>
                        <a:ext uri="{9D8B030D-6E8A-4147-A177-3AD203B41FA5}">
                          <a16:colId xmlns:a16="http://schemas.microsoft.com/office/drawing/2014/main" val="1764250804"/>
                        </a:ext>
                      </a:extLst>
                    </a:gridCol>
                    <a:gridCol w="2085848">
                      <a:extLst>
                        <a:ext uri="{9D8B030D-6E8A-4147-A177-3AD203B41FA5}">
                          <a16:colId xmlns:a16="http://schemas.microsoft.com/office/drawing/2014/main" val="1600304801"/>
                        </a:ext>
                      </a:extLst>
                    </a:gridCol>
                  </a:tblGrid>
                  <a:tr h="304597">
                    <a:tc>
                      <a:txBody>
                        <a:bodyPr/>
                        <a:lstStyle/>
                        <a:p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altLang="zh-CN" sz="1600" dirty="0"/>
                            <a:t>stretch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space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query time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path-report?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89603300"/>
                      </a:ext>
                    </a:extLst>
                  </a:tr>
                  <a:tr h="5261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err="1"/>
                            <a:t>Thorup</a:t>
                          </a:r>
                          <a:r>
                            <a:rPr lang="en-US" altLang="zh-CN" sz="1500" dirty="0"/>
                            <a:t>-Zwick, 2001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en-US" altLang="zh-CN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15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5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5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500" b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500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b="1" dirty="0">
                              <a:solidFill>
                                <a:srgbClr val="00B050"/>
                              </a:solidFill>
                            </a:rPr>
                            <a:t>yes</a:t>
                          </a:r>
                          <a:endParaRPr lang="zh-CN" altLang="en-US" sz="15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45274978"/>
                      </a:ext>
                    </a:extLst>
                  </a:tr>
                  <a:tr h="5261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/>
                            <a:t>Mendel-</a:t>
                          </a:r>
                          <a:r>
                            <a:rPr lang="en-US" altLang="zh-CN" sz="1500" dirty="0" err="1"/>
                            <a:t>Naor</a:t>
                          </a:r>
                          <a:r>
                            <a:rPr lang="en-US" altLang="zh-CN" sz="1500" dirty="0"/>
                            <a:t>, 2006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128</m:t>
                                </m:r>
                                <m: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5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5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b="1" dirty="0">
                              <a:solidFill>
                                <a:srgbClr val="00B0F0"/>
                              </a:solidFill>
                            </a:rPr>
                            <a:t>no</a:t>
                          </a:r>
                          <a:endParaRPr lang="zh-CN" altLang="en-US" sz="1500" b="1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5971564"/>
                      </a:ext>
                    </a:extLst>
                  </a:tr>
                  <a:tr h="5261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/>
                            <a:t>Wulff-Nilsen, 2012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sz="15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en-US" altLang="zh-CN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b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15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5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5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500" b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500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5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func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b="1" dirty="0">
                              <a:solidFill>
                                <a:srgbClr val="00B050"/>
                              </a:solidFill>
                            </a:rPr>
                            <a:t>yes</a:t>
                          </a:r>
                          <a:endParaRPr lang="zh-CN" altLang="en-US" sz="15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5428423"/>
                      </a:ext>
                    </a:extLst>
                  </a:tr>
                  <a:tr h="5261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err="1"/>
                            <a:t>Chechik</a:t>
                          </a:r>
                          <a:r>
                            <a:rPr lang="en-US" altLang="zh-CN" sz="1500" dirty="0"/>
                            <a:t>, 2014 &amp; 2015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𝟐𝐤</m:t>
                                </m:r>
                                <m:r>
                                  <a:rPr lang="en-US" altLang="zh-CN" sz="1500" b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500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𝐎</m:t>
                                </m:r>
                                <m:r>
                                  <a:rPr lang="en-US" altLang="zh-CN" sz="1500" b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5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e>
                                  <m:sup>
                                    <m:r>
                                      <a:rPr lang="en-US" altLang="zh-CN" sz="15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1500" b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5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1500" b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5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𝐤</m:t>
                                    </m:r>
                                  </m:sup>
                                </m:sSup>
                                <m:r>
                                  <a:rPr lang="en-US" altLang="zh-CN" sz="1500" b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𝐎</m:t>
                                </m:r>
                                <m:r>
                                  <a:rPr lang="en-US" altLang="zh-CN" sz="1500" b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500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sz="1500" b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b="1" dirty="0">
                              <a:solidFill>
                                <a:srgbClr val="00B0F0"/>
                              </a:solidFill>
                            </a:rPr>
                            <a:t>no</a:t>
                          </a:r>
                          <a:endParaRPr lang="zh-CN" altLang="en-US" sz="1500" b="1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93103922"/>
                      </a:ext>
                    </a:extLst>
                  </a:tr>
                  <a:tr h="5261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/>
                            <a:t>Elkin-Pettie, 2015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CN" sz="15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5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zh-CN" sz="1500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altLang="zh-CN" sz="15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5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US" altLang="zh-CN" sz="15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5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5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altLang="zh-CN" sz="15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altLang="zh-CN" sz="15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15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15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r>
                                  <a:rPr lang="en-US" altLang="zh-CN" sz="15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5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altLang="zh-CN" sz="15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r>
                                  <a:rPr lang="en-US" altLang="zh-CN" sz="1500" b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5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altLang="zh-CN" sz="15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1500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5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1500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5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p>
                                </m:sSup>
                                <m:r>
                                  <a:rPr lang="en-US" altLang="zh-CN" sz="1500" b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sup>
                                </m:sSup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b="1" dirty="0">
                              <a:solidFill>
                                <a:srgbClr val="00B050"/>
                              </a:solidFill>
                            </a:rPr>
                            <a:t>yes</a:t>
                          </a:r>
                          <a:endParaRPr lang="zh-CN" altLang="en-US" sz="15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71671192"/>
                      </a:ext>
                    </a:extLst>
                  </a:tr>
                  <a:tr h="5261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/>
                            <a:t>Elkin-</a:t>
                          </a:r>
                          <a:r>
                            <a:rPr lang="en-US" altLang="zh-CN" sz="1500" dirty="0" err="1"/>
                            <a:t>Shabat</a:t>
                          </a:r>
                          <a:r>
                            <a:rPr lang="en-US" altLang="zh-CN" sz="1500" dirty="0"/>
                            <a:t>, 2023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5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altLang="zh-CN" sz="15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5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15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altLang="zh-CN" sz="15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15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15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𝐎</m:t>
                                </m:r>
                                <m:r>
                                  <a:rPr lang="en-US" altLang="zh-CN" sz="15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5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altLang="zh-CN" sz="15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5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5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5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altLang="zh-CN" sz="15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5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5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altLang="zh-CN" sz="15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5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b="1" dirty="0">
                              <a:solidFill>
                                <a:srgbClr val="00B050"/>
                              </a:solidFill>
                            </a:rPr>
                            <a:t>yes</a:t>
                          </a:r>
                          <a:endParaRPr lang="zh-CN" altLang="en-US" sz="15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72435461"/>
                      </a:ext>
                    </a:extLst>
                  </a:tr>
                  <a:tr h="52612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dirty="0"/>
                            <a:t>Elkin-</a:t>
                          </a:r>
                          <a:r>
                            <a:rPr lang="en-US" altLang="zh-CN" sz="1500" dirty="0" err="1"/>
                            <a:t>Shabat</a:t>
                          </a:r>
                          <a:r>
                            <a:rPr lang="en-US" altLang="zh-CN" sz="1500" dirty="0"/>
                            <a:t>, 2023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CN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500" b="0" i="0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  <m:r>
                                      <a:rPr lang="en-US" altLang="zh-CN" sz="1500" b="0" i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5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  <m:r>
                                  <a:rPr lang="en-US" altLang="zh-CN" sz="15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altLang="zh-CN" sz="1500" b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15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15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𝐎</m:t>
                                </m:r>
                                <m:r>
                                  <a:rPr lang="en-US" altLang="zh-CN" sz="15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5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altLang="zh-CN" sz="1500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5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5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altLang="zh-CN" sz="15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5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altLang="zh-CN" sz="15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5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altLang="zh-CN" sz="15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1" dirty="0">
                              <a:solidFill>
                                <a:srgbClr val="00B050"/>
                              </a:solidFill>
                            </a:rPr>
                            <a:t>yes</a:t>
                          </a:r>
                          <a:endParaRPr lang="zh-CN" altLang="en-US" sz="15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83410439"/>
                      </a:ext>
                    </a:extLst>
                  </a:tr>
                  <a:tr h="52612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dirty="0"/>
                            <a:t>Elkin-</a:t>
                          </a:r>
                          <a:r>
                            <a:rPr lang="en-US" altLang="zh-CN" sz="1500" dirty="0" err="1"/>
                            <a:t>Shabat</a:t>
                          </a:r>
                          <a:r>
                            <a:rPr lang="en-US" altLang="zh-CN" sz="1500" dirty="0"/>
                            <a:t>, 2023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5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5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func>
                                  <m:funcPr>
                                    <m:ctrlPr>
                                      <a:rPr lang="en-US" altLang="zh-CN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5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15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func>
                                <m:r>
                                  <a:rPr lang="en-US" altLang="zh-CN" sz="15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CN" sz="1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5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sz="15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b="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5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altLang="zh-CN" sz="15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5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altLang="zh-CN" sz="15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5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15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500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1" dirty="0">
                              <a:solidFill>
                                <a:srgbClr val="00B050"/>
                              </a:solidFill>
                            </a:rPr>
                            <a:t>yes</a:t>
                          </a:r>
                          <a:endParaRPr lang="zh-CN" altLang="en-US" sz="15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05823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25D22088-A757-865E-04AD-AD662899EC2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01256722"/>
                  </p:ext>
                </p:extLst>
              </p:nvPr>
            </p:nvGraphicFramePr>
            <p:xfrm>
              <a:off x="838200" y="1379221"/>
              <a:ext cx="10429240" cy="472440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2085848">
                      <a:extLst>
                        <a:ext uri="{9D8B030D-6E8A-4147-A177-3AD203B41FA5}">
                          <a16:colId xmlns:a16="http://schemas.microsoft.com/office/drawing/2014/main" val="912488936"/>
                        </a:ext>
                      </a:extLst>
                    </a:gridCol>
                    <a:gridCol w="2085848">
                      <a:extLst>
                        <a:ext uri="{9D8B030D-6E8A-4147-A177-3AD203B41FA5}">
                          <a16:colId xmlns:a16="http://schemas.microsoft.com/office/drawing/2014/main" val="2847590480"/>
                        </a:ext>
                      </a:extLst>
                    </a:gridCol>
                    <a:gridCol w="2085848">
                      <a:extLst>
                        <a:ext uri="{9D8B030D-6E8A-4147-A177-3AD203B41FA5}">
                          <a16:colId xmlns:a16="http://schemas.microsoft.com/office/drawing/2014/main" val="3594843100"/>
                        </a:ext>
                      </a:extLst>
                    </a:gridCol>
                    <a:gridCol w="2085848">
                      <a:extLst>
                        <a:ext uri="{9D8B030D-6E8A-4147-A177-3AD203B41FA5}">
                          <a16:colId xmlns:a16="http://schemas.microsoft.com/office/drawing/2014/main" val="1764250804"/>
                        </a:ext>
                      </a:extLst>
                    </a:gridCol>
                    <a:gridCol w="2085848">
                      <a:extLst>
                        <a:ext uri="{9D8B030D-6E8A-4147-A177-3AD203B41FA5}">
                          <a16:colId xmlns:a16="http://schemas.microsoft.com/office/drawing/2014/main" val="160030480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 algn="ctr"/>
                          <a:r>
                            <a:rPr lang="en-US" altLang="zh-CN" sz="1600" dirty="0"/>
                            <a:t>stretch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space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query time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path-report?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8960330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err="1"/>
                            <a:t>Thorup</a:t>
                          </a:r>
                          <a:r>
                            <a:rPr lang="en-US" altLang="zh-CN" sz="1500" dirty="0"/>
                            <a:t>-Zwick, 2001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64444" r="-300000" b="-7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585" t="-64444" r="-200877" b="-7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708" t="-64444" r="-100292" b="-7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b="1" dirty="0">
                              <a:solidFill>
                                <a:srgbClr val="00B050"/>
                              </a:solidFill>
                            </a:rPr>
                            <a:t>yes</a:t>
                          </a:r>
                          <a:endParaRPr lang="zh-CN" altLang="en-US" sz="15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45274978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/>
                            <a:t>Mendel-</a:t>
                          </a:r>
                          <a:r>
                            <a:rPr lang="en-US" altLang="zh-CN" sz="1500" dirty="0" err="1"/>
                            <a:t>Naor</a:t>
                          </a:r>
                          <a:r>
                            <a:rPr lang="en-US" altLang="zh-CN" sz="1500" dirty="0"/>
                            <a:t>, 2006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164444" r="-300000" b="-6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585" t="-164444" r="-200877" b="-6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708" t="-164444" r="-100292" b="-6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b="1" dirty="0">
                              <a:solidFill>
                                <a:srgbClr val="00B0F0"/>
                              </a:solidFill>
                            </a:rPr>
                            <a:t>no</a:t>
                          </a:r>
                          <a:endParaRPr lang="zh-CN" altLang="en-US" sz="1500" b="1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5971564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/>
                            <a:t>Wulff-Nilsen, 2012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264444" r="-30000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585" t="-264444" r="-200877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708" t="-264444" r="-100292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b="1" dirty="0">
                              <a:solidFill>
                                <a:srgbClr val="00B050"/>
                              </a:solidFill>
                            </a:rPr>
                            <a:t>yes</a:t>
                          </a:r>
                          <a:endParaRPr lang="zh-CN" altLang="en-US" sz="15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5428423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 err="1"/>
                            <a:t>Chechik</a:t>
                          </a:r>
                          <a:r>
                            <a:rPr lang="en-US" altLang="zh-CN" sz="1500" dirty="0"/>
                            <a:t>, 2014 &amp; 2015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360440" r="-300000" b="-4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585" t="-360440" r="-200877" b="-4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708" t="-360440" r="-100292" b="-4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b="1" dirty="0">
                              <a:solidFill>
                                <a:srgbClr val="00B0F0"/>
                              </a:solidFill>
                            </a:rPr>
                            <a:t>no</a:t>
                          </a:r>
                          <a:endParaRPr lang="zh-CN" altLang="en-US" sz="1500" b="1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93103922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/>
                            <a:t>Elkin-Pettie, 2015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465556" r="-300000" b="-31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585" t="-465556" r="-200877" b="-31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708" t="-465556" r="-100292" b="-31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b="1" dirty="0">
                              <a:solidFill>
                                <a:srgbClr val="00B050"/>
                              </a:solidFill>
                            </a:rPr>
                            <a:t>yes</a:t>
                          </a:r>
                          <a:endParaRPr lang="zh-CN" altLang="en-US" sz="15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71671192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dirty="0"/>
                            <a:t>Elkin-</a:t>
                          </a:r>
                          <a:r>
                            <a:rPr lang="en-US" altLang="zh-CN" sz="1500" dirty="0" err="1"/>
                            <a:t>Shabat</a:t>
                          </a:r>
                          <a:r>
                            <a:rPr lang="en-US" altLang="zh-CN" sz="1500" dirty="0"/>
                            <a:t>, 2023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565556" r="-300000" b="-21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585" t="-565556" r="-200877" b="-21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708" t="-565556" r="-100292" b="-21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500" b="1" dirty="0">
                              <a:solidFill>
                                <a:srgbClr val="00B050"/>
                              </a:solidFill>
                            </a:rPr>
                            <a:t>yes</a:t>
                          </a:r>
                          <a:endParaRPr lang="zh-CN" altLang="en-US" sz="15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7243546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dirty="0"/>
                            <a:t>Elkin-</a:t>
                          </a:r>
                          <a:r>
                            <a:rPr lang="en-US" altLang="zh-CN" sz="1500" dirty="0" err="1"/>
                            <a:t>Shabat</a:t>
                          </a:r>
                          <a:r>
                            <a:rPr lang="en-US" altLang="zh-CN" sz="1500" dirty="0"/>
                            <a:t>, 2023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665556" r="-300000" b="-11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585" t="-665556" r="-200877" b="-11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708" t="-665556" r="-100292" b="-11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1" dirty="0">
                              <a:solidFill>
                                <a:srgbClr val="00B050"/>
                              </a:solidFill>
                            </a:rPr>
                            <a:t>yes</a:t>
                          </a:r>
                          <a:endParaRPr lang="zh-CN" altLang="en-US" sz="15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8341043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dirty="0"/>
                            <a:t>Elkin-</a:t>
                          </a:r>
                          <a:r>
                            <a:rPr lang="en-US" altLang="zh-CN" sz="1500" dirty="0" err="1"/>
                            <a:t>Shabat</a:t>
                          </a:r>
                          <a:r>
                            <a:rPr lang="en-US" altLang="zh-CN" sz="1500" dirty="0"/>
                            <a:t>, 2023</a:t>
                          </a:r>
                          <a:endParaRPr lang="zh-CN" alt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765556" r="-300000" b="-1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585" t="-765556" r="-200877" b="-1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708" t="-765556" r="-100292" b="-1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500" b="1" dirty="0">
                              <a:solidFill>
                                <a:srgbClr val="00B050"/>
                              </a:solidFill>
                            </a:rPr>
                            <a:t>yes</a:t>
                          </a:r>
                          <a:endParaRPr lang="zh-CN" altLang="en-US" sz="15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05823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D548613-9DCA-C2E4-AC5D-E21721FAF8F9}"/>
                  </a:ext>
                </a:extLst>
              </p:cNvPr>
              <p:cNvSpPr txBox="1"/>
              <p:nvPr/>
            </p:nvSpPr>
            <p:spPr>
              <a:xfrm>
                <a:off x="838200" y="6210300"/>
                <a:ext cx="10515600" cy="37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b="1" u="sng" dirty="0"/>
                  <a:t>Question:</a:t>
                </a:r>
                <a:r>
                  <a:rPr kumimoji="1" lang="en-US" altLang="zh-CN" dirty="0"/>
                  <a:t> Can we achieve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kumimoji="1" lang="en-US" altLang="zh-CN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kumimoji="1" lang="en-US" altLang="zh-CN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b="1" dirty="0">
                    <a:solidFill>
                      <a:srgbClr val="00B050"/>
                    </a:solidFill>
                  </a:rPr>
                  <a:t> stretch</a:t>
                </a:r>
                <a:r>
                  <a:rPr kumimoji="1" lang="en-US" altLang="zh-CN" dirty="0"/>
                  <a:t> 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optimal space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kumimoji="1"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kumimoji="1"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 </a:t>
                </a:r>
                <a:r>
                  <a:rPr kumimoji="1" lang="en-US" altLang="zh-CN" b="1" dirty="0"/>
                  <a:t>simultaneously</a:t>
                </a:r>
                <a:r>
                  <a:rPr kumimoji="1" lang="en-US" altLang="zh-CN" dirty="0"/>
                  <a:t> (in </a:t>
                </a:r>
                <a:r>
                  <a:rPr kumimoji="1" lang="en-US" altLang="zh-CN" dirty="0">
                    <a:solidFill>
                      <a:srgbClr val="00B0F0"/>
                    </a:solidFill>
                  </a:rPr>
                  <a:t>log query time</a:t>
                </a:r>
                <a:r>
                  <a:rPr kumimoji="1" lang="en-US" altLang="zh-CN" dirty="0"/>
                  <a:t>)?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D548613-9DCA-C2E4-AC5D-E21721FAF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210300"/>
                <a:ext cx="10515600" cy="379784"/>
              </a:xfrm>
              <a:prstGeom prst="rect">
                <a:avLst/>
              </a:prstGeom>
              <a:blipFill>
                <a:blip r:embed="rId4"/>
                <a:stretch>
                  <a:fillRect l="-603" t="-6667" b="-3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370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25636</TotalTime>
  <Words>3885</Words>
  <Application>Microsoft Office PowerPoint</Application>
  <PresentationFormat>Widescreen</PresentationFormat>
  <Paragraphs>481</Paragraphs>
  <Slides>37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Cambria Math</vt:lpstr>
      <vt:lpstr>等线</vt:lpstr>
      <vt:lpstr>等线 Light</vt:lpstr>
      <vt:lpstr>Helvetica</vt:lpstr>
      <vt:lpstr>Office 主题​​</vt:lpstr>
      <vt:lpstr>Path-Reporting Distance Oracles with Logarithmic Stretch and Linear Size</vt:lpstr>
      <vt:lpstr>Graph Metric Compression</vt:lpstr>
      <vt:lpstr>Distance Oracles</vt:lpstr>
      <vt:lpstr>Distance Oracles</vt:lpstr>
      <vt:lpstr>Typical Examples</vt:lpstr>
      <vt:lpstr>History of Distance Oracles</vt:lpstr>
      <vt:lpstr>Path-Reporting Distance Oracles</vt:lpstr>
      <vt:lpstr>Discussion</vt:lpstr>
      <vt:lpstr>History of Path-Reporting Distance Oracles</vt:lpstr>
      <vt:lpstr>History of Path-Reporting Distance Oracles</vt:lpstr>
      <vt:lpstr>Our techniques</vt:lpstr>
      <vt:lpstr>DOs using Cluster Covers [Chechik, 2015] </vt:lpstr>
      <vt:lpstr>DOs using Cluster Covers [Chechik, 2015] </vt:lpstr>
      <vt:lpstr>DOs using Cluster Covers [Chechik, 2015] </vt:lpstr>
      <vt:lpstr>DOs using Cluster Covers [Chechik, 2015] </vt:lpstr>
      <vt:lpstr>DOs using Cluster Covers [Chechik, 2015] </vt:lpstr>
      <vt:lpstr>DOs using Cluster Covers [Chechik, 2015] </vt:lpstr>
      <vt:lpstr>DOs using Cluster Covers [Chechik, 2015] </vt:lpstr>
      <vt:lpstr>DOs using Cluster Covers [Chechik, 2015] </vt:lpstr>
      <vt:lpstr>DOs using Cluster Covers [Chechik, 2015] </vt:lpstr>
      <vt:lpstr>DOs using Cluster Covers [Chechik, 2015] </vt:lpstr>
      <vt:lpstr>DOs using Cluster Covers [Chechik, 2015] </vt:lpstr>
      <vt:lpstr>DOs using Cluster Covers [Chechik, 2015] </vt:lpstr>
      <vt:lpstr>DOs using Cluster Covers [Chechik, 2015] </vt:lpstr>
      <vt:lpstr>DOs using Cluster Covers [Chechik, 2015] </vt:lpstr>
      <vt:lpstr>Non-Path-ness of Cluster Covers</vt:lpstr>
      <vt:lpstr>Non-Path-ness of Cluster Covers</vt:lpstr>
      <vt:lpstr>Non-Path-ness of Cluster Covers</vt:lpstr>
      <vt:lpstr>Non-Path-ness of Cluster Covers</vt:lpstr>
      <vt:lpstr>Idea: Use Tree Covers </vt:lpstr>
      <vt:lpstr>Idea: Use Tree Covers </vt:lpstr>
      <vt:lpstr>Tree Covers for the Hierarchy</vt:lpstr>
      <vt:lpstr>Tree Covers for the Hierarchy</vt:lpstr>
      <vt:lpstr>Tree Covers for the Hierarchy</vt:lpstr>
      <vt:lpstr>Tree Covers for the Hierarchy</vt:lpstr>
      <vt:lpstr>Tree Covers + Stretch-Friendly Partitions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天翼 张</dc:creator>
  <cp:lastModifiedBy>shiri</cp:lastModifiedBy>
  <cp:revision>611</cp:revision>
  <dcterms:created xsi:type="dcterms:W3CDTF">2024-05-03T12:02:29Z</dcterms:created>
  <dcterms:modified xsi:type="dcterms:W3CDTF">2024-07-09T09:00:46Z</dcterms:modified>
</cp:coreProperties>
</file>