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99" r:id="rId8"/>
    <p:sldId id="262" r:id="rId9"/>
    <p:sldId id="263" r:id="rId10"/>
    <p:sldId id="264" r:id="rId11"/>
    <p:sldId id="265" r:id="rId12"/>
    <p:sldId id="274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6" r:id="rId22"/>
    <p:sldId id="277" r:id="rId23"/>
    <p:sldId id="278" r:id="rId24"/>
    <p:sldId id="279" r:id="rId25"/>
    <p:sldId id="280" r:id="rId26"/>
    <p:sldId id="275" r:id="rId27"/>
    <p:sldId id="281" r:id="rId28"/>
    <p:sldId id="282" r:id="rId29"/>
    <p:sldId id="286" r:id="rId30"/>
    <p:sldId id="287" r:id="rId31"/>
    <p:sldId id="285" r:id="rId32"/>
    <p:sldId id="288" r:id="rId33"/>
    <p:sldId id="283" r:id="rId34"/>
    <p:sldId id="284" r:id="rId35"/>
    <p:sldId id="289" r:id="rId36"/>
    <p:sldId id="291" r:id="rId37"/>
    <p:sldId id="290" r:id="rId38"/>
    <p:sldId id="292" r:id="rId39"/>
    <p:sldId id="293" r:id="rId40"/>
    <p:sldId id="294" r:id="rId41"/>
    <p:sldId id="295" r:id="rId42"/>
    <p:sldId id="298" r:id="rId4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23"/>
  </p:normalViewPr>
  <p:slideViewPr>
    <p:cSldViewPr snapToGrid="0">
      <p:cViewPr varScale="1">
        <p:scale>
          <a:sx n="64" d="100"/>
          <a:sy n="64" d="100"/>
        </p:scale>
        <p:origin x="10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10F06-195D-7548-9D46-7AA278962753}" type="datetimeFigureOut">
              <a:rPr kumimoji="1" lang="zh-CN" altLang="en-US" smtClean="0"/>
              <a:t>2024/7/9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224ED9-31D5-E441-9AF0-AF37C05371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68959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7C6B5-267A-734F-955F-CD540CB5E2D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72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24ED9-31D5-E441-9AF0-AF37C05371F2}" type="slidenum">
              <a:rPr kumimoji="1" lang="zh-CN" altLang="en-US" smtClean="0"/>
              <a:t>39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76912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0DA0FF-4B1A-9974-E36C-07A3FBDD21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DC8C7-6FD3-3B14-BC8E-DAB8F83A95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E84D0-6B00-F367-E679-D1ACDF667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3E79-E8E5-E74B-BEE3-3C94C9624029}" type="datetimeFigureOut">
              <a:rPr kumimoji="1" lang="zh-CN" altLang="en-US" smtClean="0"/>
              <a:t>2024/7/9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5221B5-0019-8B9B-72B6-1F38EFE0E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16982A-606D-9E2B-8EA7-DB07992D4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45B9-C3BC-3C44-98D2-E95633AA2E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68377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A7B087-3E94-8DE8-8516-C20726EF9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1879B7-4905-0EE9-C561-043E0FF90F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C3648F7-7A6E-D155-46DA-5D526D507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3E79-E8E5-E74B-BEE3-3C94C9624029}" type="datetimeFigureOut">
              <a:rPr kumimoji="1" lang="zh-CN" altLang="en-US" smtClean="0"/>
              <a:t>2024/7/9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9703B9-7473-AE6C-553E-60D2B3832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643548-896D-71E1-6526-5C84E987B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45B9-C3BC-3C44-98D2-E95633AA2E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03556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B15A479-01EC-48D8-4102-9D5A8008F2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93440F-C699-093F-FB05-3CCD34153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79437A-5C6A-3034-4D42-FA2139802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3E79-E8E5-E74B-BEE3-3C94C9624029}" type="datetimeFigureOut">
              <a:rPr kumimoji="1" lang="zh-CN" altLang="en-US" smtClean="0"/>
              <a:t>2024/7/9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BBCB1F-1B4E-2CB7-9553-9A01B0256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E1E7FB-9290-2884-FFED-7913F8E4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45B9-C3BC-3C44-98D2-E95633AA2E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16523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920D6E-7351-A1B2-DC18-2679BF8D3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B89C9CB-2713-ACB7-2160-9E6AB9B42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E6445A-BD99-0075-853F-6F7063EC2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3E79-E8E5-E74B-BEE3-3C94C9624029}" type="datetimeFigureOut">
              <a:rPr kumimoji="1" lang="zh-CN" altLang="en-US" smtClean="0"/>
              <a:t>2024/7/9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7F304A-975E-33A2-896A-67EEA5712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908709-6B8E-1647-1332-8BFED298D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45B9-C3BC-3C44-98D2-E95633AA2E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39744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6E55FC-C13E-5BB1-5B4A-8F1476392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08221D5-5E81-FB9B-10D9-32969447A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93A33B-004E-07CA-2F95-9CCC1751B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3E79-E8E5-E74B-BEE3-3C94C9624029}" type="datetimeFigureOut">
              <a:rPr kumimoji="1" lang="zh-CN" altLang="en-US" smtClean="0"/>
              <a:t>2024/7/9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D64C62-B2BE-FA3F-9E97-F9E9E4DD6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2E9B56-93E5-072A-03E0-5668A723E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45B9-C3BC-3C44-98D2-E95633AA2E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2459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C71B8-3400-7DD6-1065-1CAE40CA1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E59D05-D072-654C-F0D4-E83F7D5CE2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A48BCF-5C43-D61B-C70B-5B0EE27E7F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B065BD1-1D35-9C46-B7D9-CC0B70905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3E79-E8E5-E74B-BEE3-3C94C9624029}" type="datetimeFigureOut">
              <a:rPr kumimoji="1" lang="zh-CN" altLang="en-US" smtClean="0"/>
              <a:t>2024/7/9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579EC9-D9CE-28D9-191E-DD8C1F1FE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6144F9-449D-1CE8-A169-C957183BE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45B9-C3BC-3C44-98D2-E95633AA2E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85455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2CCA72-713D-6670-728F-6244B38DE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261B64-D9CB-6CB6-6212-B0DE8AA10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6E8D1F2-7F1B-A951-AE52-D49839897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E70C638-1BAB-2EE9-F9AF-BF9F00FC99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C4C8BA6-969D-FAD3-0771-A4FB67F178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02F37-CB4D-4BF0-5F60-611A4AD6B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3E79-E8E5-E74B-BEE3-3C94C9624029}" type="datetimeFigureOut">
              <a:rPr kumimoji="1" lang="zh-CN" altLang="en-US" smtClean="0"/>
              <a:t>2024/7/9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284E0A2-D8F0-306B-1B51-24692B7F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97713F4-6997-FC10-DAA8-7466240F9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45B9-C3BC-3C44-98D2-E95633AA2E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60942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0243B4-47FE-40FC-6F9F-97490DFA3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80043A-08B2-B2CD-B2C6-F8E8C2FE9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3E79-E8E5-E74B-BEE3-3C94C9624029}" type="datetimeFigureOut">
              <a:rPr kumimoji="1" lang="zh-CN" altLang="en-US" smtClean="0"/>
              <a:t>2024/7/9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67BD07C-DCAC-3E68-9612-D551B8698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E7D2DF0-E3D3-CB44-E8C2-BD5E9636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45B9-C3BC-3C44-98D2-E95633AA2E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64195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A16AC49-167D-BFB4-2447-0FD1325BC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3E79-E8E5-E74B-BEE3-3C94C9624029}" type="datetimeFigureOut">
              <a:rPr kumimoji="1" lang="zh-CN" altLang="en-US" smtClean="0"/>
              <a:t>2024/7/9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124429D-069A-BAC8-F7A3-88489C9D7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566C066-2FCF-2C3E-FDA0-9E15A4FFB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45B9-C3BC-3C44-98D2-E95633AA2E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14251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49EB06-9A7F-6E7A-E602-69B49B3CD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EBC481F-1EFF-924F-6CC9-03F93EAF3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6008BD-1EC5-A53C-D686-D61459A2B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B4F3EF-85CD-5F90-AB80-C6FCDA2C0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3E79-E8E5-E74B-BEE3-3C94C9624029}" type="datetimeFigureOut">
              <a:rPr kumimoji="1" lang="zh-CN" altLang="en-US" smtClean="0"/>
              <a:t>2024/7/9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DE5E23-A1D2-B826-370B-110909AC7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668216-44C3-36BB-89BC-DFCE9D7E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45B9-C3BC-3C44-98D2-E95633AA2E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45200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A395D0-CACF-0BE7-D65F-82F65DF18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F916DAB-8D60-CA21-558B-AC47F1B9BC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7ADC10-CDB1-0F73-687E-616D1E3160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8992A1-EFB0-7D7F-B49F-597514F0B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3E79-E8E5-E74B-BEE3-3C94C9624029}" type="datetimeFigureOut">
              <a:rPr kumimoji="1" lang="zh-CN" altLang="en-US" smtClean="0"/>
              <a:t>2024/7/9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6F5370B-7DE7-093A-0F44-3EB7FC9FE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61FA2C-3EFA-D133-DB1F-41E838035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45B9-C3BC-3C44-98D2-E95633AA2E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21278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5B547F3-21E1-CD3A-BC89-CCAD3DF92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9E53613-D62B-DA2C-0BDE-74BC5FEFD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C03581-419A-FFDE-7636-56BFA11F7E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B53E79-E8E5-E74B-BEE3-3C94C9624029}" type="datetimeFigureOut">
              <a:rPr kumimoji="1" lang="zh-CN" altLang="en-US" smtClean="0"/>
              <a:t>2024/7/9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5630E7-169F-D4BE-CA14-617848EFA1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56C26F-9207-47C1-5608-FD9A0FB884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A745B9-C3BC-3C44-98D2-E95633AA2E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539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image" Target="../media/image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image" Target="../media/image9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28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1.png"/><Relationship Id="rId7" Type="http://schemas.openxmlformats.org/officeDocument/2006/relationships/image" Target="../media/image28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2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F36425-4085-08FD-4A83-25777B04C0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b">
            <a:normAutofit/>
          </a:bodyPr>
          <a:lstStyle/>
          <a:p>
            <a:r>
              <a:rPr lang="en-US" altLang="zh-CN" sz="4600" dirty="0">
                <a:effectLst/>
                <a:latin typeface="Helvetica" pitchFamily="2" charset="0"/>
              </a:rPr>
              <a:t>Faster Algorithms for Dual-Failure Replacement</a:t>
            </a:r>
            <a:r>
              <a:rPr lang="en-US" altLang="zh-CN" sz="4600" dirty="0">
                <a:latin typeface="Helvetica" pitchFamily="2" charset="0"/>
              </a:rPr>
              <a:t> </a:t>
            </a:r>
            <a:r>
              <a:rPr lang="en-US" altLang="zh-CN" sz="4600" dirty="0">
                <a:effectLst/>
                <a:latin typeface="Helvetica" pitchFamily="2" charset="0"/>
              </a:rPr>
              <a:t>Paths</a:t>
            </a:r>
            <a:endParaRPr kumimoji="1" lang="zh-CN" altLang="en-US" sz="4600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3590BF1-2C86-4692-FF51-705E73D0B5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b"/>
          <a:lstStyle/>
          <a:p>
            <a:r>
              <a:rPr lang="en-US" altLang="zh-CN" dirty="0">
                <a:effectLst/>
                <a:latin typeface="Helvetica" pitchFamily="2" charset="0"/>
              </a:rPr>
              <a:t>Shiri </a:t>
            </a:r>
            <a:r>
              <a:rPr lang="en-US" altLang="zh-CN" dirty="0" err="1">
                <a:effectLst/>
                <a:latin typeface="Helvetica" pitchFamily="2" charset="0"/>
              </a:rPr>
              <a:t>Chechik</a:t>
            </a:r>
            <a:r>
              <a:rPr kumimoji="1" lang="en-US" altLang="zh-CN" dirty="0">
                <a:latin typeface="Helvetica" pitchFamily="2" charset="0"/>
              </a:rPr>
              <a:t>           </a:t>
            </a:r>
            <a:r>
              <a:rPr kumimoji="1" lang="en-US" altLang="zh-CN" dirty="0" err="1">
                <a:latin typeface="Helvetica" pitchFamily="2" charset="0"/>
              </a:rPr>
              <a:t>Tianyi</a:t>
            </a:r>
            <a:r>
              <a:rPr kumimoji="1" lang="en-US" altLang="zh-CN" dirty="0">
                <a:latin typeface="Helvetica" pitchFamily="2" charset="0"/>
              </a:rPr>
              <a:t> Zhang</a:t>
            </a:r>
          </a:p>
          <a:p>
            <a:r>
              <a:rPr kumimoji="1" lang="en-US" altLang="zh-CN" dirty="0">
                <a:effectLst/>
                <a:latin typeface="Helvetica" pitchFamily="2" charset="0"/>
              </a:rPr>
              <a:t>Tel Aviv University</a:t>
            </a:r>
            <a:endParaRPr lang="en-US" altLang="zh-CN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54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091EED-A7FD-96F8-9878-C5D8495E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Dual-Failure Replacement Paths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2391E3B-6854-9216-C74D-1C6918A85B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5032375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kumimoji="1" lang="en-US" altLang="zh-CN" dirty="0"/>
                  <a:t>Optimal runtime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kumimoji="1" lang="en-US" altLang="zh-CN" dirty="0"/>
                  <a:t>, tight under APSP conjecture        [VWX, 2022]</a:t>
                </a:r>
              </a:p>
              <a:p>
                <a:r>
                  <a:rPr kumimoji="1" lang="en-US" altLang="zh-CN" dirty="0"/>
                  <a:t>For </a:t>
                </a:r>
                <a:r>
                  <a:rPr kumimoji="1" lang="en-US" altLang="zh-CN" b="1" dirty="0"/>
                  <a:t>small weights</a:t>
                </a:r>
                <a:r>
                  <a:rPr kumimoji="1" lang="en-US" altLang="zh-CN" dirty="0"/>
                  <a:t>, runtime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𝟗𝟏𝟒𝟒</m:t>
                        </m:r>
                      </m:sup>
                    </m:s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kumimoji="1" lang="en-US" altLang="zh-CN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sSup>
                      <m:sSupPr>
                        <m:ctrlPr>
                          <a:rPr kumimoji="1" lang="en-US" altLang="zh-CN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kumimoji="1" lang="en-US" altLang="zh-CN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kumimoji="1" lang="en-US" altLang="zh-CN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CN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8716</m:t>
                        </m:r>
                      </m:sup>
                    </m:sSup>
                  </m:oMath>
                </a14:m>
                <a:r>
                  <a:rPr kumimoji="1" lang="en-US" altLang="zh-CN" dirty="0"/>
                  <a:t> </a:t>
                </a:r>
                <a:br>
                  <a:rPr kumimoji="1" lang="en-US" altLang="zh-CN" dirty="0"/>
                </a:br>
                <a:r>
                  <a:rPr kumimoji="1" lang="en-US" altLang="zh-CN" dirty="0"/>
                  <a:t>using </a:t>
                </a:r>
                <a:r>
                  <a:rPr kumimoji="1" lang="en-US" altLang="zh-CN" b="1" dirty="0">
                    <a:solidFill>
                      <a:srgbClr val="00B0F0"/>
                    </a:solidFill>
                  </a:rPr>
                  <a:t>fast matrix multiplication</a:t>
                </a:r>
                <a:r>
                  <a:rPr kumimoji="1" lang="en-US" altLang="zh-CN" dirty="0"/>
                  <a:t> 				  [VWX, 2022]</a:t>
                </a:r>
              </a:p>
              <a:p>
                <a:r>
                  <a:rPr kumimoji="1" lang="en-US" altLang="zh-CN" b="1" dirty="0">
                    <a:solidFill>
                      <a:srgbClr val="00B0F0"/>
                    </a:solidFill>
                  </a:rPr>
                  <a:t>Combinatorial</a:t>
                </a:r>
                <a:r>
                  <a:rPr kumimoji="1" lang="en-US" altLang="zh-CN" dirty="0"/>
                  <a:t> algorithms needs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≥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kumimoji="1" lang="en-US" altLang="zh-CN" dirty="0"/>
                  <a:t> time </a:t>
                </a:r>
                <a:br>
                  <a:rPr kumimoji="1" lang="en-US" altLang="zh-CN" dirty="0"/>
                </a:br>
                <a:r>
                  <a:rPr kumimoji="1" lang="en-US" altLang="zh-CN" dirty="0"/>
                  <a:t>in </a:t>
                </a:r>
                <a:r>
                  <a:rPr kumimoji="1" lang="en-US" altLang="zh-CN" b="1" dirty="0"/>
                  <a:t>unweighted graphs</a:t>
                </a:r>
                <a:r>
                  <a:rPr kumimoji="1" lang="en-US" altLang="zh-CN" dirty="0"/>
                  <a:t> under BMM conjecture   	  [VWX, 2022]</a:t>
                </a:r>
              </a:p>
              <a:p>
                <a:endParaRPr kumimoji="1" lang="en-US" altLang="zh-CN" dirty="0"/>
              </a:p>
              <a:p>
                <a:pPr marL="0" indent="0">
                  <a:buNone/>
                </a:pPr>
                <a:r>
                  <a:rPr kumimoji="1" lang="en-US" altLang="zh-CN" dirty="0"/>
                  <a:t>Question: Is </a:t>
                </a:r>
                <a:r>
                  <a:rPr kumimoji="1" lang="en-US" altLang="zh-CN" b="1" dirty="0"/>
                  <a:t>FMM</a:t>
                </a:r>
                <a:r>
                  <a:rPr kumimoji="1" lang="en-US" altLang="zh-CN" dirty="0"/>
                  <a:t> necessary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99</m:t>
                        </m:r>
                      </m:sup>
                    </m:sSup>
                  </m:oMath>
                </a14:m>
                <a:r>
                  <a:rPr kumimoji="1" lang="en-US" altLang="zh-CN" dirty="0"/>
                  <a:t> time in </a:t>
                </a:r>
                <a:r>
                  <a:rPr kumimoji="1" lang="en-US" altLang="zh-CN" b="1" dirty="0"/>
                  <a:t>unweighted</a:t>
                </a:r>
                <a:r>
                  <a:rPr kumimoji="1" lang="en-US" altLang="zh-CN" dirty="0"/>
                  <a:t> </a:t>
                </a:r>
                <a:r>
                  <a:rPr kumimoji="1" lang="en-US" altLang="zh-CN" b="1" dirty="0"/>
                  <a:t>graphs</a:t>
                </a:r>
                <a:r>
                  <a:rPr kumimoji="1" lang="en-US" altLang="zh-CN" dirty="0"/>
                  <a:t>?</a:t>
                </a:r>
              </a:p>
              <a:p>
                <a:pPr marL="0" indent="0">
                  <a:buNone/>
                </a:pPr>
                <a:endParaRPr kumimoji="1" lang="en-US" altLang="zh-CN" dirty="0"/>
              </a:p>
              <a:p>
                <a:r>
                  <a:rPr kumimoji="1" lang="en-US" altLang="zh-CN" dirty="0"/>
                  <a:t>Combinatorial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</m:oMath>
                </a14:m>
                <a:r>
                  <a:rPr kumimoji="1" lang="en-US" altLang="zh-CN" dirty="0"/>
                  <a:t> time in </a:t>
                </a:r>
                <a:r>
                  <a:rPr kumimoji="1" lang="en-US" altLang="zh-CN" b="1" dirty="0"/>
                  <a:t>unweighted graphs     </a:t>
                </a:r>
                <a:r>
                  <a:rPr kumimoji="1" lang="en-US" altLang="zh-CN" dirty="0"/>
                  <a:t>[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new</a:t>
                </a:r>
                <a:r>
                  <a:rPr kumimoji="1" lang="en-US" altLang="zh-CN" dirty="0"/>
                  <a:t>]</a:t>
                </a:r>
              </a:p>
              <a:p>
                <a:r>
                  <a:rPr kumimoji="1" lang="en-US" altLang="zh-CN" dirty="0"/>
                  <a:t>Faster FMM-based runtime =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sSup>
                      <m:sSupPr>
                        <m:ctrlPr>
                          <a:rPr kumimoji="1" lang="en-US" altLang="zh-CN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kumimoji="1" lang="en-US" altLang="zh-CN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kumimoji="1" lang="en-US" altLang="zh-CN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CN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8716</m:t>
                        </m:r>
                      </m:sup>
                    </m:sSup>
                  </m:oMath>
                </a14:m>
                <a:r>
                  <a:rPr kumimoji="1" lang="en-US" altLang="zh-CN" dirty="0">
                    <a:solidFill>
                      <a:srgbClr val="00B050"/>
                    </a:solidFill>
                  </a:rPr>
                  <a:t> </a:t>
                </a:r>
                <a:r>
                  <a:rPr kumimoji="1" lang="en-US" altLang="zh-CN" dirty="0"/>
                  <a:t>			   [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new</a:t>
                </a:r>
                <a:r>
                  <a:rPr kumimoji="1" lang="en-US" altLang="zh-CN" dirty="0"/>
                  <a:t>]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2391E3B-6854-9216-C74D-1C6918A85B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5032375"/>
              </a:xfrm>
              <a:blipFill>
                <a:blip r:embed="rId2"/>
                <a:stretch>
                  <a:fillRect l="-754" t="-2179" r="-22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753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EBEF01-09BB-5BA4-9BA0-DF9C38B36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513" y="537403"/>
            <a:ext cx="10515600" cy="1325563"/>
          </a:xfrm>
        </p:spPr>
        <p:txBody>
          <a:bodyPr/>
          <a:lstStyle/>
          <a:p>
            <a:r>
              <a:rPr kumimoji="1" lang="en-US" altLang="zh-CN" dirty="0"/>
              <a:t>Today’s plan</a:t>
            </a:r>
            <a:endParaRPr kumimoji="1" lang="zh-CN" altLang="en-US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A0DEE9BE-BDE1-3CAD-5CA4-ADBBA336D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2702"/>
            <a:ext cx="10515600" cy="3659186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zh-CN" dirty="0"/>
              <a:t>Review of 1F-RP in unweighted graphs [RZ, 2005]</a:t>
            </a:r>
          </a:p>
          <a:p>
            <a:pPr marL="514350" indent="-514350">
              <a:buFont typeface="+mj-lt"/>
              <a:buAutoNum type="arabicPeriod"/>
            </a:pP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/>
              <a:t>Two main cases for 2F-RP in unweighted graphs</a:t>
            </a:r>
          </a:p>
          <a:p>
            <a:pPr lvl="1"/>
            <a:endParaRPr kumimoji="1" lang="en-US" altLang="zh-CN" dirty="0"/>
          </a:p>
          <a:p>
            <a:pPr lvl="1"/>
            <a:r>
              <a:rPr kumimoji="1" lang="en-US" altLang="zh-CN" dirty="0"/>
              <a:t>Only one failure is on the </a:t>
            </a:r>
            <a:r>
              <a:rPr kumimoji="1" lang="en-US" altLang="zh-CN" dirty="0" err="1"/>
              <a:t>st</a:t>
            </a:r>
            <a:r>
              <a:rPr kumimoji="1" lang="en-US" altLang="zh-CN" dirty="0"/>
              <a:t>-path</a:t>
            </a:r>
          </a:p>
          <a:p>
            <a:pPr lvl="1"/>
            <a:endParaRPr kumimoji="1" lang="en-US" altLang="zh-CN" dirty="0"/>
          </a:p>
          <a:p>
            <a:pPr lvl="1"/>
            <a:r>
              <a:rPr kumimoji="1" lang="en-US" altLang="zh-CN" dirty="0"/>
              <a:t>Both failures are on the </a:t>
            </a:r>
            <a:r>
              <a:rPr kumimoji="1" lang="en-US" altLang="zh-CN" dirty="0" err="1"/>
              <a:t>st</a:t>
            </a:r>
            <a:r>
              <a:rPr kumimoji="1" lang="en-US" altLang="zh-CN" dirty="0"/>
              <a:t>-path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14322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EBEF01-09BB-5BA4-9BA0-DF9C38B36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513" y="537403"/>
            <a:ext cx="10515600" cy="1325563"/>
          </a:xfrm>
        </p:spPr>
        <p:txBody>
          <a:bodyPr/>
          <a:lstStyle/>
          <a:p>
            <a:r>
              <a:rPr kumimoji="1" lang="en-US" altLang="zh-CN" dirty="0"/>
              <a:t>Today’s plan</a:t>
            </a:r>
            <a:endParaRPr kumimoji="1" lang="zh-CN" altLang="en-US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BE086F41-5619-DD6D-31B4-7115212CB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2702"/>
            <a:ext cx="10515600" cy="3659186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zh-CN" dirty="0"/>
              <a:t>Review of 1F-RP in unweighted graphs [RZ, 2005]</a:t>
            </a:r>
          </a:p>
          <a:p>
            <a:pPr marL="514350" indent="-514350">
              <a:buFont typeface="+mj-lt"/>
              <a:buAutoNum type="arabicPeriod"/>
            </a:pP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>
                <a:solidFill>
                  <a:schemeClr val="bg1">
                    <a:lumMod val="85000"/>
                  </a:schemeClr>
                </a:solidFill>
              </a:rPr>
              <a:t>Two main cases for 2F-RP in unweighted graphs</a:t>
            </a:r>
          </a:p>
          <a:p>
            <a:pPr lvl="1"/>
            <a:endParaRPr kumimoji="1" lang="en-US" altLang="zh-CN" dirty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kumimoji="1" lang="en-US" altLang="zh-CN" dirty="0">
                <a:solidFill>
                  <a:schemeClr val="bg1">
                    <a:lumMod val="85000"/>
                  </a:schemeClr>
                </a:solidFill>
              </a:rPr>
              <a:t>Only one failure is on the </a:t>
            </a:r>
            <a:r>
              <a:rPr kumimoji="1" lang="en-US" altLang="zh-CN" dirty="0" err="1">
                <a:solidFill>
                  <a:schemeClr val="bg1">
                    <a:lumMod val="85000"/>
                  </a:schemeClr>
                </a:solidFill>
              </a:rPr>
              <a:t>st</a:t>
            </a:r>
            <a:r>
              <a:rPr kumimoji="1" lang="en-US" altLang="zh-CN" dirty="0">
                <a:solidFill>
                  <a:schemeClr val="bg1">
                    <a:lumMod val="85000"/>
                  </a:schemeClr>
                </a:solidFill>
              </a:rPr>
              <a:t>-path</a:t>
            </a:r>
          </a:p>
          <a:p>
            <a:pPr lvl="1"/>
            <a:endParaRPr kumimoji="1" lang="en-US" altLang="zh-CN" dirty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kumimoji="1" lang="en-US" altLang="zh-CN" dirty="0">
                <a:solidFill>
                  <a:schemeClr val="bg1">
                    <a:lumMod val="85000"/>
                  </a:schemeClr>
                </a:solidFill>
              </a:rPr>
              <a:t>Both failures are on the </a:t>
            </a:r>
            <a:r>
              <a:rPr kumimoji="1" lang="en-US" altLang="zh-CN" dirty="0" err="1">
                <a:solidFill>
                  <a:schemeClr val="bg1">
                    <a:lumMod val="85000"/>
                  </a:schemeClr>
                </a:solidFill>
              </a:rPr>
              <a:t>st</a:t>
            </a:r>
            <a:r>
              <a:rPr kumimoji="1" lang="en-US" altLang="zh-CN" dirty="0">
                <a:solidFill>
                  <a:schemeClr val="bg1">
                    <a:lumMod val="85000"/>
                  </a:schemeClr>
                </a:solidFill>
              </a:rPr>
              <a:t>-path</a:t>
            </a:r>
            <a:endParaRPr kumimoji="1"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617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62FB62-0AD9-0BB1-48B7-21F995A17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1310"/>
          </a:xfrm>
        </p:spPr>
        <p:txBody>
          <a:bodyPr>
            <a:normAutofit fontScale="90000"/>
          </a:bodyPr>
          <a:lstStyle/>
          <a:p>
            <a:r>
              <a:rPr kumimoji="1" lang="en-US" altLang="zh-CN" sz="3600" dirty="0"/>
              <a:t>Single-Failure RP in Unweighted Digraphs [RZ, 2005]</a:t>
            </a:r>
            <a:endParaRPr kumimoji="1" lang="zh-CN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C52E7BAF-C4C9-62B7-59DF-9AFF46F442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16947"/>
                <a:ext cx="10515600" cy="1325563"/>
              </a:xfrm>
            </p:spPr>
            <p:txBody>
              <a:bodyPr anchor="ctr"/>
              <a:lstStyle/>
              <a:p>
                <a:r>
                  <a:rPr kumimoji="1" lang="en-US" altLang="zh-CN" dirty="0"/>
                  <a:t>Weighted digraph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r>
                  <a:rPr kumimoji="1" lang="en-US" altLang="zh-CN" dirty="0"/>
                  <a:t> and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kumimoji="1" lang="en-US" altLang="zh-CN" dirty="0"/>
              </a:p>
              <a:p>
                <a:r>
                  <a:rPr kumimoji="1" lang="en-US" altLang="zh-CN" dirty="0"/>
                  <a:t>For all edges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1" lang="en-US" altLang="zh-CN" dirty="0"/>
                  <a:t>, compute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dist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∖</m:t>
                    </m:r>
                    <m:r>
                      <m:rPr>
                        <m:lit/>
                      </m:rPr>
                      <a:rPr kumimoji="1" lang="en-US" altLang="zh-CN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m:rPr>
                        <m:lit/>
                      </m:rPr>
                      <a:rPr kumimoji="1" lang="en-US" altLang="zh-CN" b="0" i="1" smtClean="0">
                        <a:latin typeface="Cambria Math" panose="02040503050406030204" pitchFamily="18" charset="0"/>
                      </a:rPr>
                      <m:t>}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dirty="0"/>
              </a:p>
            </p:txBody>
          </p:sp>
        </mc:Choice>
        <mc:Fallback xmlns="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C52E7BAF-C4C9-62B7-59DF-9AFF46F442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16947"/>
                <a:ext cx="10515600" cy="1325563"/>
              </a:xfrm>
              <a:blipFill>
                <a:blip r:embed="rId2"/>
                <a:stretch>
                  <a:fillRect l="-10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椭圆 4">
            <a:extLst>
              <a:ext uri="{FF2B5EF4-FFF2-40B4-BE49-F238E27FC236}">
                <a16:creationId xmlns:a16="http://schemas.microsoft.com/office/drawing/2014/main" id="{4C7EA59E-6DBD-BEE2-BCE8-2544827456BC}"/>
              </a:ext>
            </a:extLst>
          </p:cNvPr>
          <p:cNvSpPr/>
          <p:nvPr/>
        </p:nvSpPr>
        <p:spPr>
          <a:xfrm>
            <a:off x="1099511" y="5758148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8536789-980B-E9D3-7AA2-7B5305EC82E8}"/>
              </a:ext>
            </a:extLst>
          </p:cNvPr>
          <p:cNvSpPr/>
          <p:nvPr/>
        </p:nvSpPr>
        <p:spPr>
          <a:xfrm>
            <a:off x="10676367" y="578075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C135AD04-C9F4-261A-DF4C-F14B77F7BCCB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>
            <a:off x="1351510" y="5884148"/>
            <a:ext cx="9324857" cy="22609"/>
          </a:xfrm>
          <a:prstGeom prst="straightConnector1">
            <a:avLst/>
          </a:prstGeom>
          <a:ln w="31750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图形 7" descr="十字架徽章 纯色填充">
            <a:extLst>
              <a:ext uri="{FF2B5EF4-FFF2-40B4-BE49-F238E27FC236}">
                <a16:creationId xmlns:a16="http://schemas.microsoft.com/office/drawing/2014/main" id="{1BFF80EC-2EFD-E1DE-9E5C-4D2618A30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55757" y="5481341"/>
            <a:ext cx="790416" cy="79041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4885EA2D-9BE2-36BD-97BB-B46D2FFFF14E}"/>
              </a:ext>
            </a:extLst>
          </p:cNvPr>
          <p:cNvSpPr txBox="1"/>
          <p:nvPr/>
        </p:nvSpPr>
        <p:spPr>
          <a:xfrm>
            <a:off x="1060240" y="6010147"/>
            <a:ext cx="330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s</a:t>
            </a:r>
            <a:endParaRPr kumimoji="1" lang="zh-CN" altLang="en-US" sz="28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C448644-93BA-E954-C84C-5DC0DE69173F}"/>
              </a:ext>
            </a:extLst>
          </p:cNvPr>
          <p:cNvSpPr txBox="1"/>
          <p:nvPr/>
        </p:nvSpPr>
        <p:spPr>
          <a:xfrm>
            <a:off x="10660542" y="6032756"/>
            <a:ext cx="298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t</a:t>
            </a:r>
            <a:endParaRPr kumimoji="1" lang="zh-CN" altLang="en-US" sz="2800" dirty="0"/>
          </a:p>
        </p:txBody>
      </p:sp>
      <p:sp>
        <p:nvSpPr>
          <p:cNvPr id="16" name="任意形状 15">
            <a:extLst>
              <a:ext uri="{FF2B5EF4-FFF2-40B4-BE49-F238E27FC236}">
                <a16:creationId xmlns:a16="http://schemas.microsoft.com/office/drawing/2014/main" id="{F0C374AF-DA55-2B6A-481F-30A623A5F6E3}"/>
              </a:ext>
            </a:extLst>
          </p:cNvPr>
          <p:cNvSpPr/>
          <p:nvPr/>
        </p:nvSpPr>
        <p:spPr>
          <a:xfrm>
            <a:off x="1431235" y="4011019"/>
            <a:ext cx="9214476" cy="1769737"/>
          </a:xfrm>
          <a:custGeom>
            <a:avLst/>
            <a:gdLst>
              <a:gd name="connsiteX0" fmla="*/ 0 w 9051235"/>
              <a:gd name="connsiteY0" fmla="*/ 1660910 h 1660910"/>
              <a:gd name="connsiteX1" fmla="*/ 1073426 w 9051235"/>
              <a:gd name="connsiteY1" fmla="*/ 1263345 h 1660910"/>
              <a:gd name="connsiteX2" fmla="*/ 2093843 w 9051235"/>
              <a:gd name="connsiteY2" fmla="*/ 4389 h 1660910"/>
              <a:gd name="connsiteX3" fmla="*/ 3233530 w 9051235"/>
              <a:gd name="connsiteY3" fmla="*/ 865780 h 1660910"/>
              <a:gd name="connsiteX4" fmla="*/ 4002156 w 9051235"/>
              <a:gd name="connsiteY4" fmla="*/ 1356110 h 1660910"/>
              <a:gd name="connsiteX5" fmla="*/ 4664765 w 9051235"/>
              <a:gd name="connsiteY5" fmla="*/ 1448876 h 1660910"/>
              <a:gd name="connsiteX6" fmla="*/ 5565913 w 9051235"/>
              <a:gd name="connsiteY6" fmla="*/ 1462128 h 1660910"/>
              <a:gd name="connsiteX7" fmla="*/ 7076661 w 9051235"/>
              <a:gd name="connsiteY7" fmla="*/ 1528389 h 1660910"/>
              <a:gd name="connsiteX8" fmla="*/ 9051235 w 9051235"/>
              <a:gd name="connsiteY8" fmla="*/ 1660910 h 1660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1235" h="1660910">
                <a:moveTo>
                  <a:pt x="0" y="1660910"/>
                </a:moveTo>
                <a:cubicBezTo>
                  <a:pt x="362226" y="1600171"/>
                  <a:pt x="724452" y="1539432"/>
                  <a:pt x="1073426" y="1263345"/>
                </a:cubicBezTo>
                <a:cubicBezTo>
                  <a:pt x="1422400" y="987258"/>
                  <a:pt x="1733826" y="70650"/>
                  <a:pt x="2093843" y="4389"/>
                </a:cubicBezTo>
                <a:cubicBezTo>
                  <a:pt x="2453860" y="-61872"/>
                  <a:pt x="2915478" y="640493"/>
                  <a:pt x="3233530" y="865780"/>
                </a:cubicBezTo>
                <a:cubicBezTo>
                  <a:pt x="3551582" y="1091067"/>
                  <a:pt x="3763617" y="1258927"/>
                  <a:pt x="4002156" y="1356110"/>
                </a:cubicBezTo>
                <a:cubicBezTo>
                  <a:pt x="4240695" y="1453293"/>
                  <a:pt x="4404139" y="1431206"/>
                  <a:pt x="4664765" y="1448876"/>
                </a:cubicBezTo>
                <a:cubicBezTo>
                  <a:pt x="4925391" y="1466546"/>
                  <a:pt x="5163930" y="1448876"/>
                  <a:pt x="5565913" y="1462128"/>
                </a:cubicBezTo>
                <a:cubicBezTo>
                  <a:pt x="5967896" y="1475380"/>
                  <a:pt x="6495774" y="1495259"/>
                  <a:pt x="7076661" y="1528389"/>
                </a:cubicBezTo>
                <a:cubicBezTo>
                  <a:pt x="7657548" y="1561519"/>
                  <a:pt x="8354391" y="1611214"/>
                  <a:pt x="9051235" y="1660910"/>
                </a:cubicBezTo>
              </a:path>
            </a:pathLst>
          </a:custGeom>
          <a:noFill/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57736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62FB62-0AD9-0BB1-48B7-21F995A17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1310"/>
          </a:xfrm>
        </p:spPr>
        <p:txBody>
          <a:bodyPr>
            <a:normAutofit fontScale="90000"/>
          </a:bodyPr>
          <a:lstStyle/>
          <a:p>
            <a:r>
              <a:rPr kumimoji="1" lang="en-US" altLang="zh-CN" sz="3600" dirty="0"/>
              <a:t>Single-Failure RP in Unweighted Digraphs [RZ, 2005]</a:t>
            </a:r>
            <a:endParaRPr kumimoji="1" lang="zh-CN" altLang="en-US" sz="3600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4C7EA59E-6DBD-BEE2-BCE8-2544827456BC}"/>
              </a:ext>
            </a:extLst>
          </p:cNvPr>
          <p:cNvSpPr/>
          <p:nvPr/>
        </p:nvSpPr>
        <p:spPr>
          <a:xfrm>
            <a:off x="1099511" y="5758148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8536789-980B-E9D3-7AA2-7B5305EC82E8}"/>
              </a:ext>
            </a:extLst>
          </p:cNvPr>
          <p:cNvSpPr/>
          <p:nvPr/>
        </p:nvSpPr>
        <p:spPr>
          <a:xfrm>
            <a:off x="10676367" y="578075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C135AD04-C9F4-261A-DF4C-F14B77F7BCCB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>
            <a:off x="1351510" y="5884148"/>
            <a:ext cx="9324857" cy="22609"/>
          </a:xfrm>
          <a:prstGeom prst="straightConnector1">
            <a:avLst/>
          </a:prstGeom>
          <a:ln w="31750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图形 7" descr="十字架徽章 纯色填充">
            <a:extLst>
              <a:ext uri="{FF2B5EF4-FFF2-40B4-BE49-F238E27FC236}">
                <a16:creationId xmlns:a16="http://schemas.microsoft.com/office/drawing/2014/main" id="{1BFF80EC-2EFD-E1DE-9E5C-4D2618A30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55757" y="5481341"/>
            <a:ext cx="790416" cy="79041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4885EA2D-9BE2-36BD-97BB-B46D2FFFF14E}"/>
              </a:ext>
            </a:extLst>
          </p:cNvPr>
          <p:cNvSpPr txBox="1"/>
          <p:nvPr/>
        </p:nvSpPr>
        <p:spPr>
          <a:xfrm>
            <a:off x="1060240" y="6010147"/>
            <a:ext cx="330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s</a:t>
            </a:r>
            <a:endParaRPr kumimoji="1" lang="zh-CN" altLang="en-US" sz="28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C448644-93BA-E954-C84C-5DC0DE69173F}"/>
              </a:ext>
            </a:extLst>
          </p:cNvPr>
          <p:cNvSpPr txBox="1"/>
          <p:nvPr/>
        </p:nvSpPr>
        <p:spPr>
          <a:xfrm>
            <a:off x="10660542" y="6032756"/>
            <a:ext cx="298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t</a:t>
            </a:r>
            <a:endParaRPr kumimoji="1" lang="zh-CN" altLang="en-US" sz="2800" dirty="0"/>
          </a:p>
        </p:txBody>
      </p:sp>
      <p:sp>
        <p:nvSpPr>
          <p:cNvPr id="16" name="任意形状 15">
            <a:extLst>
              <a:ext uri="{FF2B5EF4-FFF2-40B4-BE49-F238E27FC236}">
                <a16:creationId xmlns:a16="http://schemas.microsoft.com/office/drawing/2014/main" id="{F0C374AF-DA55-2B6A-481F-30A623A5F6E3}"/>
              </a:ext>
            </a:extLst>
          </p:cNvPr>
          <p:cNvSpPr/>
          <p:nvPr/>
        </p:nvSpPr>
        <p:spPr>
          <a:xfrm>
            <a:off x="1431235" y="4011019"/>
            <a:ext cx="9214476" cy="1769737"/>
          </a:xfrm>
          <a:custGeom>
            <a:avLst/>
            <a:gdLst>
              <a:gd name="connsiteX0" fmla="*/ 0 w 9051235"/>
              <a:gd name="connsiteY0" fmla="*/ 1660910 h 1660910"/>
              <a:gd name="connsiteX1" fmla="*/ 1073426 w 9051235"/>
              <a:gd name="connsiteY1" fmla="*/ 1263345 h 1660910"/>
              <a:gd name="connsiteX2" fmla="*/ 2093843 w 9051235"/>
              <a:gd name="connsiteY2" fmla="*/ 4389 h 1660910"/>
              <a:gd name="connsiteX3" fmla="*/ 3233530 w 9051235"/>
              <a:gd name="connsiteY3" fmla="*/ 865780 h 1660910"/>
              <a:gd name="connsiteX4" fmla="*/ 4002156 w 9051235"/>
              <a:gd name="connsiteY4" fmla="*/ 1356110 h 1660910"/>
              <a:gd name="connsiteX5" fmla="*/ 4664765 w 9051235"/>
              <a:gd name="connsiteY5" fmla="*/ 1448876 h 1660910"/>
              <a:gd name="connsiteX6" fmla="*/ 5565913 w 9051235"/>
              <a:gd name="connsiteY6" fmla="*/ 1462128 h 1660910"/>
              <a:gd name="connsiteX7" fmla="*/ 7076661 w 9051235"/>
              <a:gd name="connsiteY7" fmla="*/ 1528389 h 1660910"/>
              <a:gd name="connsiteX8" fmla="*/ 9051235 w 9051235"/>
              <a:gd name="connsiteY8" fmla="*/ 1660910 h 1660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1235" h="1660910">
                <a:moveTo>
                  <a:pt x="0" y="1660910"/>
                </a:moveTo>
                <a:cubicBezTo>
                  <a:pt x="362226" y="1600171"/>
                  <a:pt x="724452" y="1539432"/>
                  <a:pt x="1073426" y="1263345"/>
                </a:cubicBezTo>
                <a:cubicBezTo>
                  <a:pt x="1422400" y="987258"/>
                  <a:pt x="1733826" y="70650"/>
                  <a:pt x="2093843" y="4389"/>
                </a:cubicBezTo>
                <a:cubicBezTo>
                  <a:pt x="2453860" y="-61872"/>
                  <a:pt x="2915478" y="640493"/>
                  <a:pt x="3233530" y="865780"/>
                </a:cubicBezTo>
                <a:cubicBezTo>
                  <a:pt x="3551582" y="1091067"/>
                  <a:pt x="3763617" y="1258927"/>
                  <a:pt x="4002156" y="1356110"/>
                </a:cubicBezTo>
                <a:cubicBezTo>
                  <a:pt x="4240695" y="1453293"/>
                  <a:pt x="4404139" y="1431206"/>
                  <a:pt x="4664765" y="1448876"/>
                </a:cubicBezTo>
                <a:cubicBezTo>
                  <a:pt x="4925391" y="1466546"/>
                  <a:pt x="5163930" y="1448876"/>
                  <a:pt x="5565913" y="1462128"/>
                </a:cubicBezTo>
                <a:cubicBezTo>
                  <a:pt x="5967896" y="1475380"/>
                  <a:pt x="6495774" y="1495259"/>
                  <a:pt x="7076661" y="1528389"/>
                </a:cubicBezTo>
                <a:cubicBezTo>
                  <a:pt x="7657548" y="1561519"/>
                  <a:pt x="8354391" y="1611214"/>
                  <a:pt x="9051235" y="1660910"/>
                </a:cubicBezTo>
              </a:path>
            </a:pathLst>
          </a:custGeom>
          <a:noFill/>
          <a:ln w="38100">
            <a:solidFill>
              <a:srgbClr val="00B050">
                <a:alpha val="30000"/>
              </a:srgb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形 2" descr="十字架徽章 纯色填充">
            <a:extLst>
              <a:ext uri="{FF2B5EF4-FFF2-40B4-BE49-F238E27FC236}">
                <a16:creationId xmlns:a16="http://schemas.microsoft.com/office/drawing/2014/main" id="{106D6EF9-B91D-014A-ADFD-BD3E800BC1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55212" y="5511548"/>
            <a:ext cx="790416" cy="790416"/>
          </a:xfrm>
          <a:prstGeom prst="rect">
            <a:avLst/>
          </a:prstGeom>
        </p:spPr>
      </p:pic>
      <p:sp>
        <p:nvSpPr>
          <p:cNvPr id="9" name="任意形状 8">
            <a:extLst>
              <a:ext uri="{FF2B5EF4-FFF2-40B4-BE49-F238E27FC236}">
                <a16:creationId xmlns:a16="http://schemas.microsoft.com/office/drawing/2014/main" id="{D184E2C7-4C61-E5C0-25E5-81349A465FD9}"/>
              </a:ext>
            </a:extLst>
          </p:cNvPr>
          <p:cNvSpPr/>
          <p:nvPr/>
        </p:nvSpPr>
        <p:spPr>
          <a:xfrm>
            <a:off x="1407886" y="3860250"/>
            <a:ext cx="9187543" cy="1858379"/>
          </a:xfrm>
          <a:custGeom>
            <a:avLst/>
            <a:gdLst>
              <a:gd name="connsiteX0" fmla="*/ 0 w 9187543"/>
              <a:gd name="connsiteY0" fmla="*/ 1814836 h 1858379"/>
              <a:gd name="connsiteX1" fmla="*/ 3106057 w 9187543"/>
              <a:gd name="connsiteY1" fmla="*/ 1364893 h 1858379"/>
              <a:gd name="connsiteX2" fmla="*/ 4209143 w 9187543"/>
              <a:gd name="connsiteY2" fmla="*/ 550 h 1858379"/>
              <a:gd name="connsiteX3" fmla="*/ 5021943 w 9187543"/>
              <a:gd name="connsiteY3" fmla="*/ 1205236 h 1858379"/>
              <a:gd name="connsiteX4" fmla="*/ 7982857 w 9187543"/>
              <a:gd name="connsiteY4" fmla="*/ 1713236 h 1858379"/>
              <a:gd name="connsiteX5" fmla="*/ 9187543 w 9187543"/>
              <a:gd name="connsiteY5" fmla="*/ 1858379 h 185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87543" h="1858379">
                <a:moveTo>
                  <a:pt x="0" y="1814836"/>
                </a:moveTo>
                <a:cubicBezTo>
                  <a:pt x="1202266" y="1741055"/>
                  <a:pt x="2404533" y="1667274"/>
                  <a:pt x="3106057" y="1364893"/>
                </a:cubicBezTo>
                <a:cubicBezTo>
                  <a:pt x="3807581" y="1062512"/>
                  <a:pt x="3889829" y="27159"/>
                  <a:pt x="4209143" y="550"/>
                </a:cubicBezTo>
                <a:cubicBezTo>
                  <a:pt x="4528457" y="-26059"/>
                  <a:pt x="4392991" y="919788"/>
                  <a:pt x="5021943" y="1205236"/>
                </a:cubicBezTo>
                <a:cubicBezTo>
                  <a:pt x="5650895" y="1490684"/>
                  <a:pt x="7288590" y="1604379"/>
                  <a:pt x="7982857" y="1713236"/>
                </a:cubicBezTo>
                <a:cubicBezTo>
                  <a:pt x="8677124" y="1822093"/>
                  <a:pt x="8932333" y="1840236"/>
                  <a:pt x="9187543" y="1858379"/>
                </a:cubicBezTo>
              </a:path>
            </a:pathLst>
          </a:custGeom>
          <a:noFill/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内容占位符 2">
                <a:extLst>
                  <a:ext uri="{FF2B5EF4-FFF2-40B4-BE49-F238E27FC236}">
                    <a16:creationId xmlns:a16="http://schemas.microsoft.com/office/drawing/2014/main" id="{74A534BB-E66C-B179-6A69-845A2CC5BC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516947"/>
                <a:ext cx="10515600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en-US" altLang="zh-CN" dirty="0"/>
                  <a:t>Weighted digraph </a:t>
                </a:r>
                <a14:m>
                  <m:oMath xmlns:m="http://schemas.openxmlformats.org/officeDocument/2006/math">
                    <m:r>
                      <a:rPr kumimoji="1" lang="en-US" altLang="zh-CN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1" lang="en-US" altLang="zh-CN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kumimoji="1" lang="en-US" altLang="zh-CN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kumimoji="1" lang="en-US" altLang="zh-CN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r>
                  <a:rPr kumimoji="1" lang="en-US" altLang="zh-CN" dirty="0"/>
                  <a:t> and </a:t>
                </a:r>
                <a14:m>
                  <m:oMath xmlns:m="http://schemas.openxmlformats.org/officeDocument/2006/math">
                    <m:r>
                      <a:rPr kumimoji="1" lang="en-US" altLang="zh-CN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kumimoji="1" lang="en-US" altLang="zh-CN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zh-CN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zh-CN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kumimoji="1" lang="en-US" altLang="zh-CN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kumimoji="1" lang="en-US" altLang="zh-CN" dirty="0"/>
              </a:p>
              <a:p>
                <a:r>
                  <a:rPr kumimoji="1" lang="en-US" altLang="zh-CN" dirty="0"/>
                  <a:t>For all edges </a:t>
                </a:r>
                <a14:m>
                  <m:oMath xmlns:m="http://schemas.openxmlformats.org/officeDocument/2006/math">
                    <m:r>
                      <a:rPr kumimoji="1" lang="en-US" altLang="zh-CN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kumimoji="1" lang="en-US" altLang="zh-CN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kumimoji="1" lang="en-US" altLang="zh-CN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kumimoji="1" lang="en-US" altLang="zh-CN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1" lang="en-US" altLang="zh-CN" dirty="0"/>
                  <a:t>, compute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mtClean="0">
                        <a:latin typeface="Cambria Math" panose="02040503050406030204" pitchFamily="18" charset="0"/>
                      </a:rPr>
                      <m:t>dist</m:t>
                    </m:r>
                    <m:r>
                      <a:rPr kumimoji="1" lang="en-US" altLang="zh-CN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kumimoji="1" lang="en-US" altLang="zh-CN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zh-CN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zh-CN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zh-CN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1" lang="en-US" altLang="zh-CN" i="1" smtClean="0">
                        <a:latin typeface="Cambria Math" panose="02040503050406030204" pitchFamily="18" charset="0"/>
                      </a:rPr>
                      <m:t>∖</m:t>
                    </m:r>
                    <m:r>
                      <m:rPr>
                        <m:lit/>
                      </m:rPr>
                      <a:rPr kumimoji="1" lang="en-US" altLang="zh-CN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kumimoji="1" lang="en-US" altLang="zh-CN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m:rPr>
                        <m:lit/>
                      </m:rPr>
                      <a:rPr kumimoji="1" lang="en-US" altLang="zh-CN" i="1" smtClean="0">
                        <a:latin typeface="Cambria Math" panose="02040503050406030204" pitchFamily="18" charset="0"/>
                      </a:rPr>
                      <m:t>}</m:t>
                    </m:r>
                    <m:r>
                      <a:rPr kumimoji="1" lang="en-US" altLang="zh-CN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dirty="0"/>
              </a:p>
            </p:txBody>
          </p:sp>
        </mc:Choice>
        <mc:Fallback xmlns="">
          <p:sp>
            <p:nvSpPr>
              <p:cNvPr id="12" name="内容占位符 2">
                <a:extLst>
                  <a:ext uri="{FF2B5EF4-FFF2-40B4-BE49-F238E27FC236}">
                    <a16:creationId xmlns:a16="http://schemas.microsoft.com/office/drawing/2014/main" id="{74A534BB-E66C-B179-6A69-845A2CC5B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516947"/>
                <a:ext cx="10515600" cy="1325563"/>
              </a:xfrm>
              <a:prstGeom prst="rect">
                <a:avLst/>
              </a:prstGeom>
              <a:blipFill>
                <a:blip r:embed="rId6"/>
                <a:stretch>
                  <a:fillRect l="-10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1645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62FB62-0AD9-0BB1-48B7-21F995A17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1310"/>
          </a:xfrm>
        </p:spPr>
        <p:txBody>
          <a:bodyPr>
            <a:normAutofit fontScale="90000"/>
          </a:bodyPr>
          <a:lstStyle/>
          <a:p>
            <a:r>
              <a:rPr kumimoji="1" lang="en-US" altLang="zh-CN" sz="3600" dirty="0"/>
              <a:t>Single-Failure RP in Unweighted Digraphs [RZ, 2005]</a:t>
            </a:r>
            <a:endParaRPr kumimoji="1" lang="zh-CN" altLang="en-US" sz="3600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4C7EA59E-6DBD-BEE2-BCE8-2544827456BC}"/>
              </a:ext>
            </a:extLst>
          </p:cNvPr>
          <p:cNvSpPr/>
          <p:nvPr/>
        </p:nvSpPr>
        <p:spPr>
          <a:xfrm>
            <a:off x="1099511" y="5758148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8536789-980B-E9D3-7AA2-7B5305EC82E8}"/>
              </a:ext>
            </a:extLst>
          </p:cNvPr>
          <p:cNvSpPr/>
          <p:nvPr/>
        </p:nvSpPr>
        <p:spPr>
          <a:xfrm>
            <a:off x="10676367" y="578075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C135AD04-C9F4-261A-DF4C-F14B77F7BCCB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>
            <a:off x="1351510" y="5884148"/>
            <a:ext cx="9324857" cy="22609"/>
          </a:xfrm>
          <a:prstGeom prst="straightConnector1">
            <a:avLst/>
          </a:prstGeom>
          <a:ln w="31750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图形 7" descr="十字架徽章 纯色填充">
            <a:extLst>
              <a:ext uri="{FF2B5EF4-FFF2-40B4-BE49-F238E27FC236}">
                <a16:creationId xmlns:a16="http://schemas.microsoft.com/office/drawing/2014/main" id="{1BFF80EC-2EFD-E1DE-9E5C-4D2618A30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55757" y="5481341"/>
            <a:ext cx="790416" cy="79041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4885EA2D-9BE2-36BD-97BB-B46D2FFFF14E}"/>
              </a:ext>
            </a:extLst>
          </p:cNvPr>
          <p:cNvSpPr txBox="1"/>
          <p:nvPr/>
        </p:nvSpPr>
        <p:spPr>
          <a:xfrm>
            <a:off x="1060240" y="6010147"/>
            <a:ext cx="330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s</a:t>
            </a:r>
            <a:endParaRPr kumimoji="1" lang="zh-CN" altLang="en-US" sz="28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C448644-93BA-E954-C84C-5DC0DE69173F}"/>
              </a:ext>
            </a:extLst>
          </p:cNvPr>
          <p:cNvSpPr txBox="1"/>
          <p:nvPr/>
        </p:nvSpPr>
        <p:spPr>
          <a:xfrm>
            <a:off x="10660542" y="6032756"/>
            <a:ext cx="298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t</a:t>
            </a:r>
            <a:endParaRPr kumimoji="1" lang="zh-CN" altLang="en-US" sz="2800" dirty="0"/>
          </a:p>
        </p:txBody>
      </p:sp>
      <p:sp>
        <p:nvSpPr>
          <p:cNvPr id="16" name="任意形状 15">
            <a:extLst>
              <a:ext uri="{FF2B5EF4-FFF2-40B4-BE49-F238E27FC236}">
                <a16:creationId xmlns:a16="http://schemas.microsoft.com/office/drawing/2014/main" id="{F0C374AF-DA55-2B6A-481F-30A623A5F6E3}"/>
              </a:ext>
            </a:extLst>
          </p:cNvPr>
          <p:cNvSpPr/>
          <p:nvPr/>
        </p:nvSpPr>
        <p:spPr>
          <a:xfrm>
            <a:off x="1431235" y="4011019"/>
            <a:ext cx="9214476" cy="1769737"/>
          </a:xfrm>
          <a:custGeom>
            <a:avLst/>
            <a:gdLst>
              <a:gd name="connsiteX0" fmla="*/ 0 w 9051235"/>
              <a:gd name="connsiteY0" fmla="*/ 1660910 h 1660910"/>
              <a:gd name="connsiteX1" fmla="*/ 1073426 w 9051235"/>
              <a:gd name="connsiteY1" fmla="*/ 1263345 h 1660910"/>
              <a:gd name="connsiteX2" fmla="*/ 2093843 w 9051235"/>
              <a:gd name="connsiteY2" fmla="*/ 4389 h 1660910"/>
              <a:gd name="connsiteX3" fmla="*/ 3233530 w 9051235"/>
              <a:gd name="connsiteY3" fmla="*/ 865780 h 1660910"/>
              <a:gd name="connsiteX4" fmla="*/ 4002156 w 9051235"/>
              <a:gd name="connsiteY4" fmla="*/ 1356110 h 1660910"/>
              <a:gd name="connsiteX5" fmla="*/ 4664765 w 9051235"/>
              <a:gd name="connsiteY5" fmla="*/ 1448876 h 1660910"/>
              <a:gd name="connsiteX6" fmla="*/ 5565913 w 9051235"/>
              <a:gd name="connsiteY6" fmla="*/ 1462128 h 1660910"/>
              <a:gd name="connsiteX7" fmla="*/ 7076661 w 9051235"/>
              <a:gd name="connsiteY7" fmla="*/ 1528389 h 1660910"/>
              <a:gd name="connsiteX8" fmla="*/ 9051235 w 9051235"/>
              <a:gd name="connsiteY8" fmla="*/ 1660910 h 1660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1235" h="1660910">
                <a:moveTo>
                  <a:pt x="0" y="1660910"/>
                </a:moveTo>
                <a:cubicBezTo>
                  <a:pt x="362226" y="1600171"/>
                  <a:pt x="724452" y="1539432"/>
                  <a:pt x="1073426" y="1263345"/>
                </a:cubicBezTo>
                <a:cubicBezTo>
                  <a:pt x="1422400" y="987258"/>
                  <a:pt x="1733826" y="70650"/>
                  <a:pt x="2093843" y="4389"/>
                </a:cubicBezTo>
                <a:cubicBezTo>
                  <a:pt x="2453860" y="-61872"/>
                  <a:pt x="2915478" y="640493"/>
                  <a:pt x="3233530" y="865780"/>
                </a:cubicBezTo>
                <a:cubicBezTo>
                  <a:pt x="3551582" y="1091067"/>
                  <a:pt x="3763617" y="1258927"/>
                  <a:pt x="4002156" y="1356110"/>
                </a:cubicBezTo>
                <a:cubicBezTo>
                  <a:pt x="4240695" y="1453293"/>
                  <a:pt x="4404139" y="1431206"/>
                  <a:pt x="4664765" y="1448876"/>
                </a:cubicBezTo>
                <a:cubicBezTo>
                  <a:pt x="4925391" y="1466546"/>
                  <a:pt x="5163930" y="1448876"/>
                  <a:pt x="5565913" y="1462128"/>
                </a:cubicBezTo>
                <a:cubicBezTo>
                  <a:pt x="5967896" y="1475380"/>
                  <a:pt x="6495774" y="1495259"/>
                  <a:pt x="7076661" y="1528389"/>
                </a:cubicBezTo>
                <a:cubicBezTo>
                  <a:pt x="7657548" y="1561519"/>
                  <a:pt x="8354391" y="1611214"/>
                  <a:pt x="9051235" y="1660910"/>
                </a:cubicBezTo>
              </a:path>
            </a:pathLst>
          </a:custGeom>
          <a:noFill/>
          <a:ln w="38100">
            <a:solidFill>
              <a:srgbClr val="00B050">
                <a:alpha val="30000"/>
              </a:srgb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形 2" descr="十字架徽章 纯色填充">
            <a:extLst>
              <a:ext uri="{FF2B5EF4-FFF2-40B4-BE49-F238E27FC236}">
                <a16:creationId xmlns:a16="http://schemas.microsoft.com/office/drawing/2014/main" id="{106D6EF9-B91D-014A-ADFD-BD3E800BC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55212" y="5511548"/>
            <a:ext cx="790416" cy="790416"/>
          </a:xfrm>
          <a:prstGeom prst="rect">
            <a:avLst/>
          </a:prstGeom>
        </p:spPr>
      </p:pic>
      <p:sp>
        <p:nvSpPr>
          <p:cNvPr id="9" name="任意形状 8">
            <a:extLst>
              <a:ext uri="{FF2B5EF4-FFF2-40B4-BE49-F238E27FC236}">
                <a16:creationId xmlns:a16="http://schemas.microsoft.com/office/drawing/2014/main" id="{D184E2C7-4C61-E5C0-25E5-81349A465FD9}"/>
              </a:ext>
            </a:extLst>
          </p:cNvPr>
          <p:cNvSpPr/>
          <p:nvPr/>
        </p:nvSpPr>
        <p:spPr>
          <a:xfrm>
            <a:off x="1407886" y="3860250"/>
            <a:ext cx="9187543" cy="1858379"/>
          </a:xfrm>
          <a:custGeom>
            <a:avLst/>
            <a:gdLst>
              <a:gd name="connsiteX0" fmla="*/ 0 w 9187543"/>
              <a:gd name="connsiteY0" fmla="*/ 1814836 h 1858379"/>
              <a:gd name="connsiteX1" fmla="*/ 3106057 w 9187543"/>
              <a:gd name="connsiteY1" fmla="*/ 1364893 h 1858379"/>
              <a:gd name="connsiteX2" fmla="*/ 4209143 w 9187543"/>
              <a:gd name="connsiteY2" fmla="*/ 550 h 1858379"/>
              <a:gd name="connsiteX3" fmla="*/ 5021943 w 9187543"/>
              <a:gd name="connsiteY3" fmla="*/ 1205236 h 1858379"/>
              <a:gd name="connsiteX4" fmla="*/ 7982857 w 9187543"/>
              <a:gd name="connsiteY4" fmla="*/ 1713236 h 1858379"/>
              <a:gd name="connsiteX5" fmla="*/ 9187543 w 9187543"/>
              <a:gd name="connsiteY5" fmla="*/ 1858379 h 185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87543" h="1858379">
                <a:moveTo>
                  <a:pt x="0" y="1814836"/>
                </a:moveTo>
                <a:cubicBezTo>
                  <a:pt x="1202266" y="1741055"/>
                  <a:pt x="2404533" y="1667274"/>
                  <a:pt x="3106057" y="1364893"/>
                </a:cubicBezTo>
                <a:cubicBezTo>
                  <a:pt x="3807581" y="1062512"/>
                  <a:pt x="3889829" y="27159"/>
                  <a:pt x="4209143" y="550"/>
                </a:cubicBezTo>
                <a:cubicBezTo>
                  <a:pt x="4528457" y="-26059"/>
                  <a:pt x="4392991" y="919788"/>
                  <a:pt x="5021943" y="1205236"/>
                </a:cubicBezTo>
                <a:cubicBezTo>
                  <a:pt x="5650895" y="1490684"/>
                  <a:pt x="7288590" y="1604379"/>
                  <a:pt x="7982857" y="1713236"/>
                </a:cubicBezTo>
                <a:cubicBezTo>
                  <a:pt x="8677124" y="1822093"/>
                  <a:pt x="8932333" y="1840236"/>
                  <a:pt x="9187543" y="1858379"/>
                </a:cubicBezTo>
              </a:path>
            </a:pathLst>
          </a:custGeom>
          <a:noFill/>
          <a:ln w="38100">
            <a:solidFill>
              <a:srgbClr val="00B050">
                <a:alpha val="30000"/>
              </a:srgb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形 9" descr="十字架徽章 纯色填充">
            <a:extLst>
              <a:ext uri="{FF2B5EF4-FFF2-40B4-BE49-F238E27FC236}">
                <a16:creationId xmlns:a16="http://schemas.microsoft.com/office/drawing/2014/main" id="{F42CA970-B25F-14CF-0271-CBEEDAB24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54148" y="5536317"/>
            <a:ext cx="790416" cy="790416"/>
          </a:xfrm>
          <a:prstGeom prst="rect">
            <a:avLst/>
          </a:prstGeom>
        </p:spPr>
      </p:pic>
      <p:sp>
        <p:nvSpPr>
          <p:cNvPr id="11" name="任意形状 10">
            <a:extLst>
              <a:ext uri="{FF2B5EF4-FFF2-40B4-BE49-F238E27FC236}">
                <a16:creationId xmlns:a16="http://schemas.microsoft.com/office/drawing/2014/main" id="{CBC00304-462A-62E5-64A4-5A7ACE99A388}"/>
              </a:ext>
            </a:extLst>
          </p:cNvPr>
          <p:cNvSpPr/>
          <p:nvPr/>
        </p:nvSpPr>
        <p:spPr>
          <a:xfrm>
            <a:off x="1494971" y="3945989"/>
            <a:ext cx="8984343" cy="1816182"/>
          </a:xfrm>
          <a:custGeom>
            <a:avLst/>
            <a:gdLst>
              <a:gd name="connsiteX0" fmla="*/ 0 w 8984343"/>
              <a:gd name="connsiteY0" fmla="*/ 1816182 h 1816182"/>
              <a:gd name="connsiteX1" fmla="*/ 5297715 w 8984343"/>
              <a:gd name="connsiteY1" fmla="*/ 1409782 h 1816182"/>
              <a:gd name="connsiteX2" fmla="*/ 6618515 w 8984343"/>
              <a:gd name="connsiteY2" fmla="*/ 1897 h 1816182"/>
              <a:gd name="connsiteX3" fmla="*/ 7707086 w 8984343"/>
              <a:gd name="connsiteY3" fmla="*/ 1119497 h 1816182"/>
              <a:gd name="connsiteX4" fmla="*/ 8984343 w 8984343"/>
              <a:gd name="connsiteY4" fmla="*/ 1656525 h 1816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84343" h="1816182">
                <a:moveTo>
                  <a:pt x="0" y="1816182"/>
                </a:moveTo>
                <a:cubicBezTo>
                  <a:pt x="2097314" y="1764172"/>
                  <a:pt x="4194629" y="1712163"/>
                  <a:pt x="5297715" y="1409782"/>
                </a:cubicBezTo>
                <a:cubicBezTo>
                  <a:pt x="6400801" y="1107401"/>
                  <a:pt x="6216953" y="50278"/>
                  <a:pt x="6618515" y="1897"/>
                </a:cubicBezTo>
                <a:cubicBezTo>
                  <a:pt x="7020077" y="-46484"/>
                  <a:pt x="7312781" y="843726"/>
                  <a:pt x="7707086" y="1119497"/>
                </a:cubicBezTo>
                <a:cubicBezTo>
                  <a:pt x="8101391" y="1395268"/>
                  <a:pt x="8542867" y="1525896"/>
                  <a:pt x="8984343" y="1656525"/>
                </a:cubicBezTo>
              </a:path>
            </a:pathLst>
          </a:custGeom>
          <a:noFill/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内容占位符 2">
                <a:extLst>
                  <a:ext uri="{FF2B5EF4-FFF2-40B4-BE49-F238E27FC236}">
                    <a16:creationId xmlns:a16="http://schemas.microsoft.com/office/drawing/2014/main" id="{BC9AD6E6-2386-95B3-B299-8087FF53CD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16947"/>
                <a:ext cx="10515600" cy="1325563"/>
              </a:xfrm>
            </p:spPr>
            <p:txBody>
              <a:bodyPr anchor="ctr"/>
              <a:lstStyle/>
              <a:p>
                <a:r>
                  <a:rPr kumimoji="1" lang="en-US" altLang="zh-CN" dirty="0"/>
                  <a:t>Weighted digraph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r>
                  <a:rPr kumimoji="1" lang="en-US" altLang="zh-CN" dirty="0"/>
                  <a:t> and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kumimoji="1" lang="en-US" altLang="zh-CN" dirty="0"/>
              </a:p>
              <a:p>
                <a:r>
                  <a:rPr kumimoji="1" lang="en-US" altLang="zh-CN" dirty="0"/>
                  <a:t>For all edges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1" lang="en-US" altLang="zh-CN" dirty="0"/>
                  <a:t>, compute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dist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∖</m:t>
                    </m:r>
                    <m:r>
                      <m:rPr>
                        <m:lit/>
                      </m:rPr>
                      <a:rPr kumimoji="1" lang="en-US" altLang="zh-CN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m:rPr>
                        <m:lit/>
                      </m:rPr>
                      <a:rPr kumimoji="1" lang="en-US" altLang="zh-CN" b="0" i="1" smtClean="0">
                        <a:latin typeface="Cambria Math" panose="02040503050406030204" pitchFamily="18" charset="0"/>
                      </a:rPr>
                      <m:t>}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dirty="0"/>
              </a:p>
            </p:txBody>
          </p:sp>
        </mc:Choice>
        <mc:Fallback xmlns="">
          <p:sp>
            <p:nvSpPr>
              <p:cNvPr id="17" name="内容占位符 2">
                <a:extLst>
                  <a:ext uri="{FF2B5EF4-FFF2-40B4-BE49-F238E27FC236}">
                    <a16:creationId xmlns:a16="http://schemas.microsoft.com/office/drawing/2014/main" id="{BC9AD6E6-2386-95B3-B299-8087FF53CD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16947"/>
                <a:ext cx="10515600" cy="1325563"/>
              </a:xfrm>
              <a:blipFill>
                <a:blip r:embed="rId6"/>
                <a:stretch>
                  <a:fillRect l="-10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4601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62FB62-0AD9-0BB1-48B7-21F995A17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1310"/>
          </a:xfrm>
        </p:spPr>
        <p:txBody>
          <a:bodyPr>
            <a:normAutofit fontScale="90000"/>
          </a:bodyPr>
          <a:lstStyle/>
          <a:p>
            <a:r>
              <a:rPr kumimoji="1" lang="en-US" altLang="zh-CN" sz="3600" dirty="0"/>
              <a:t>Single-Failure RP in Unweighted Digraphs [RZ, 2005]</a:t>
            </a:r>
            <a:endParaRPr kumimoji="1" lang="zh-CN" altLang="en-US" sz="3600" dirty="0"/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C52E7BAF-C4C9-62B7-59DF-9AFF46F44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7731"/>
            <a:ext cx="10515600" cy="1382774"/>
          </a:xfrm>
        </p:spPr>
        <p:txBody>
          <a:bodyPr anchor="t"/>
          <a:lstStyle/>
          <a:p>
            <a:pPr marL="0" indent="0">
              <a:buNone/>
            </a:pPr>
            <a:r>
              <a:rPr kumimoji="1" lang="en-US" altLang="zh-CN" b="1" u="sng" dirty="0"/>
              <a:t>Fact:</a:t>
            </a:r>
            <a:r>
              <a:rPr kumimoji="1" lang="en-US" altLang="zh-CN" dirty="0"/>
              <a:t>  RP = </a:t>
            </a:r>
            <a:r>
              <a:rPr kumimoji="1" lang="en-US" altLang="zh-CN" b="1" dirty="0">
                <a:solidFill>
                  <a:srgbClr val="00B0F0"/>
                </a:solidFill>
              </a:rPr>
              <a:t>prefix</a:t>
            </a:r>
            <a:r>
              <a:rPr kumimoji="1" lang="en-US" altLang="zh-CN" dirty="0"/>
              <a:t> + </a:t>
            </a:r>
            <a:r>
              <a:rPr kumimoji="1" lang="en-US" altLang="zh-CN" b="1" dirty="0">
                <a:solidFill>
                  <a:srgbClr val="00B050"/>
                </a:solidFill>
              </a:rPr>
              <a:t>detour</a:t>
            </a:r>
            <a:r>
              <a:rPr kumimoji="1" lang="en-US" altLang="zh-CN" dirty="0"/>
              <a:t> + </a:t>
            </a:r>
            <a:r>
              <a:rPr kumimoji="1" lang="en-US" altLang="zh-CN" b="1" dirty="0">
                <a:solidFill>
                  <a:srgbClr val="00B0F0"/>
                </a:solidFill>
              </a:rPr>
              <a:t>suffix</a:t>
            </a:r>
            <a:endParaRPr kumimoji="1" lang="en-US" altLang="zh-CN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8536789-980B-E9D3-7AA2-7B5305EC82E8}"/>
              </a:ext>
            </a:extLst>
          </p:cNvPr>
          <p:cNvSpPr/>
          <p:nvPr/>
        </p:nvSpPr>
        <p:spPr>
          <a:xfrm>
            <a:off x="10676367" y="578075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C135AD04-C9F4-261A-DF4C-F14B77F7BCCB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>
            <a:off x="1351510" y="5884148"/>
            <a:ext cx="9324857" cy="22609"/>
          </a:xfrm>
          <a:prstGeom prst="straightConnector1">
            <a:avLst/>
          </a:prstGeom>
          <a:ln w="31750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图形 7" descr="十字架徽章 纯色填充">
            <a:extLst>
              <a:ext uri="{FF2B5EF4-FFF2-40B4-BE49-F238E27FC236}">
                <a16:creationId xmlns:a16="http://schemas.microsoft.com/office/drawing/2014/main" id="{1BFF80EC-2EFD-E1DE-9E5C-4D2618A30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07698" y="5481341"/>
            <a:ext cx="790416" cy="79041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4885EA2D-9BE2-36BD-97BB-B46D2FFFF14E}"/>
              </a:ext>
            </a:extLst>
          </p:cNvPr>
          <p:cNvSpPr txBox="1"/>
          <p:nvPr/>
        </p:nvSpPr>
        <p:spPr>
          <a:xfrm>
            <a:off x="1060240" y="6010147"/>
            <a:ext cx="330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s</a:t>
            </a:r>
            <a:endParaRPr kumimoji="1" lang="zh-CN" altLang="en-US" sz="28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C448644-93BA-E954-C84C-5DC0DE69173F}"/>
              </a:ext>
            </a:extLst>
          </p:cNvPr>
          <p:cNvSpPr txBox="1"/>
          <p:nvPr/>
        </p:nvSpPr>
        <p:spPr>
          <a:xfrm>
            <a:off x="10660542" y="6032756"/>
            <a:ext cx="298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t</a:t>
            </a:r>
            <a:endParaRPr kumimoji="1" lang="zh-CN" altLang="en-US" sz="2800" dirty="0"/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B6BE05AF-ACED-08FC-49C2-EA64559F1B37}"/>
              </a:ext>
            </a:extLst>
          </p:cNvPr>
          <p:cNvSpPr/>
          <p:nvPr/>
        </p:nvSpPr>
        <p:spPr>
          <a:xfrm>
            <a:off x="3861427" y="5769452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0" name="任意形状 9">
            <a:extLst>
              <a:ext uri="{FF2B5EF4-FFF2-40B4-BE49-F238E27FC236}">
                <a16:creationId xmlns:a16="http://schemas.microsoft.com/office/drawing/2014/main" id="{17C5AA18-F405-3D8C-627E-D9759BAC7FB9}"/>
              </a:ext>
            </a:extLst>
          </p:cNvPr>
          <p:cNvSpPr/>
          <p:nvPr/>
        </p:nvSpPr>
        <p:spPr>
          <a:xfrm>
            <a:off x="4083485" y="4538839"/>
            <a:ext cx="3494762" cy="1235659"/>
          </a:xfrm>
          <a:custGeom>
            <a:avLst/>
            <a:gdLst>
              <a:gd name="connsiteX0" fmla="*/ 0 w 3494762"/>
              <a:gd name="connsiteY0" fmla="*/ 2197606 h 2197606"/>
              <a:gd name="connsiteX1" fmla="*/ 676405 w 3494762"/>
              <a:gd name="connsiteY1" fmla="*/ 1558778 h 2197606"/>
              <a:gd name="connsiteX2" fmla="*/ 1327759 w 3494762"/>
              <a:gd name="connsiteY2" fmla="*/ 168389 h 2197606"/>
              <a:gd name="connsiteX3" fmla="*/ 2317315 w 3494762"/>
              <a:gd name="connsiteY3" fmla="*/ 180915 h 2197606"/>
              <a:gd name="connsiteX4" fmla="*/ 2968668 w 3494762"/>
              <a:gd name="connsiteY4" fmla="*/ 1583830 h 2197606"/>
              <a:gd name="connsiteX5" fmla="*/ 3494762 w 3494762"/>
              <a:gd name="connsiteY5" fmla="*/ 2197606 h 2197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4762" h="2197606">
                <a:moveTo>
                  <a:pt x="0" y="2197606"/>
                </a:moveTo>
                <a:cubicBezTo>
                  <a:pt x="227556" y="2047293"/>
                  <a:pt x="455112" y="1896981"/>
                  <a:pt x="676405" y="1558778"/>
                </a:cubicBezTo>
                <a:cubicBezTo>
                  <a:pt x="897698" y="1220575"/>
                  <a:pt x="1054274" y="398033"/>
                  <a:pt x="1327759" y="168389"/>
                </a:cubicBezTo>
                <a:cubicBezTo>
                  <a:pt x="1601244" y="-61255"/>
                  <a:pt x="2043830" y="-54992"/>
                  <a:pt x="2317315" y="180915"/>
                </a:cubicBezTo>
                <a:cubicBezTo>
                  <a:pt x="2590800" y="416822"/>
                  <a:pt x="2772427" y="1247715"/>
                  <a:pt x="2968668" y="1583830"/>
                </a:cubicBezTo>
                <a:cubicBezTo>
                  <a:pt x="3164909" y="1919945"/>
                  <a:pt x="3329835" y="2058775"/>
                  <a:pt x="3494762" y="2197606"/>
                </a:cubicBezTo>
              </a:path>
            </a:pathLst>
          </a:custGeom>
          <a:noFill/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68DFFAC4-DE03-E328-9C15-39E3C348A86D}"/>
              </a:ext>
            </a:extLst>
          </p:cNvPr>
          <p:cNvCxnSpPr>
            <a:cxnSpLocks/>
            <a:stCxn id="5" idx="7"/>
            <a:endCxn id="3" idx="1"/>
          </p:cNvCxnSpPr>
          <p:nvPr/>
        </p:nvCxnSpPr>
        <p:spPr>
          <a:xfrm>
            <a:off x="1314606" y="5795052"/>
            <a:ext cx="2583725" cy="11304"/>
          </a:xfrm>
          <a:prstGeom prst="straightConnector1">
            <a:avLst/>
          </a:prstGeom>
          <a:ln w="38100">
            <a:solidFill>
              <a:srgbClr val="00B0F0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椭圆 4">
            <a:extLst>
              <a:ext uri="{FF2B5EF4-FFF2-40B4-BE49-F238E27FC236}">
                <a16:creationId xmlns:a16="http://schemas.microsoft.com/office/drawing/2014/main" id="{4C7EA59E-6DBD-BEE2-BCE8-2544827456BC}"/>
              </a:ext>
            </a:extLst>
          </p:cNvPr>
          <p:cNvSpPr/>
          <p:nvPr/>
        </p:nvSpPr>
        <p:spPr>
          <a:xfrm>
            <a:off x="1099511" y="5758148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4466501C-FA4C-128D-12F4-6EC8D3463F40}"/>
              </a:ext>
            </a:extLst>
          </p:cNvPr>
          <p:cNvCxnSpPr>
            <a:cxnSpLocks/>
            <a:stCxn id="9" idx="7"/>
            <a:endCxn id="6" idx="1"/>
          </p:cNvCxnSpPr>
          <p:nvPr/>
        </p:nvCxnSpPr>
        <p:spPr>
          <a:xfrm>
            <a:off x="7814468" y="5787453"/>
            <a:ext cx="2898803" cy="30208"/>
          </a:xfrm>
          <a:prstGeom prst="straightConnector1">
            <a:avLst/>
          </a:prstGeom>
          <a:ln w="38100">
            <a:solidFill>
              <a:srgbClr val="00B0F0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椭圆 8">
            <a:extLst>
              <a:ext uri="{FF2B5EF4-FFF2-40B4-BE49-F238E27FC236}">
                <a16:creationId xmlns:a16="http://schemas.microsoft.com/office/drawing/2014/main" id="{A7F11DE8-FFFE-9EA1-F34D-EB27A9FB0C6B}"/>
              </a:ext>
            </a:extLst>
          </p:cNvPr>
          <p:cNvSpPr/>
          <p:nvPr/>
        </p:nvSpPr>
        <p:spPr>
          <a:xfrm>
            <a:off x="7599373" y="5750549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09672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62FB62-0AD9-0BB1-48B7-21F995A17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1310"/>
          </a:xfrm>
        </p:spPr>
        <p:txBody>
          <a:bodyPr>
            <a:normAutofit fontScale="90000"/>
          </a:bodyPr>
          <a:lstStyle/>
          <a:p>
            <a:r>
              <a:rPr kumimoji="1" lang="en-US" altLang="zh-CN" sz="3600" dirty="0"/>
              <a:t>Single-Failure RP in Unweighted Digraphs [RZ, 2005]</a:t>
            </a:r>
            <a:endParaRPr kumimoji="1" lang="zh-CN" altLang="en-US" sz="3600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8536789-980B-E9D3-7AA2-7B5305EC82E8}"/>
              </a:ext>
            </a:extLst>
          </p:cNvPr>
          <p:cNvSpPr/>
          <p:nvPr/>
        </p:nvSpPr>
        <p:spPr>
          <a:xfrm>
            <a:off x="10676367" y="578075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C135AD04-C9F4-261A-DF4C-F14B77F7BCCB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>
            <a:off x="1351510" y="5884148"/>
            <a:ext cx="9324857" cy="22609"/>
          </a:xfrm>
          <a:prstGeom prst="straightConnector1">
            <a:avLst/>
          </a:prstGeom>
          <a:ln w="31750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图形 7" descr="十字架徽章 纯色填充">
            <a:extLst>
              <a:ext uri="{FF2B5EF4-FFF2-40B4-BE49-F238E27FC236}">
                <a16:creationId xmlns:a16="http://schemas.microsoft.com/office/drawing/2014/main" id="{1BFF80EC-2EFD-E1DE-9E5C-4D2618A30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07698" y="5481341"/>
            <a:ext cx="790416" cy="79041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4885EA2D-9BE2-36BD-97BB-B46D2FFFF14E}"/>
              </a:ext>
            </a:extLst>
          </p:cNvPr>
          <p:cNvSpPr txBox="1"/>
          <p:nvPr/>
        </p:nvSpPr>
        <p:spPr>
          <a:xfrm>
            <a:off x="1060240" y="6010147"/>
            <a:ext cx="330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s</a:t>
            </a:r>
            <a:endParaRPr kumimoji="1" lang="zh-CN" altLang="en-US" sz="28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C448644-93BA-E954-C84C-5DC0DE69173F}"/>
              </a:ext>
            </a:extLst>
          </p:cNvPr>
          <p:cNvSpPr txBox="1"/>
          <p:nvPr/>
        </p:nvSpPr>
        <p:spPr>
          <a:xfrm>
            <a:off x="10660542" y="6032756"/>
            <a:ext cx="298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t</a:t>
            </a:r>
            <a:endParaRPr kumimoji="1" lang="zh-CN" altLang="en-US" sz="2800" dirty="0"/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B6BE05AF-ACED-08FC-49C2-EA64559F1B37}"/>
              </a:ext>
            </a:extLst>
          </p:cNvPr>
          <p:cNvSpPr/>
          <p:nvPr/>
        </p:nvSpPr>
        <p:spPr>
          <a:xfrm>
            <a:off x="3861427" y="5769452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68DFFAC4-DE03-E328-9C15-39E3C348A86D}"/>
              </a:ext>
            </a:extLst>
          </p:cNvPr>
          <p:cNvCxnSpPr>
            <a:cxnSpLocks/>
            <a:stCxn id="5" idx="7"/>
            <a:endCxn id="3" idx="1"/>
          </p:cNvCxnSpPr>
          <p:nvPr/>
        </p:nvCxnSpPr>
        <p:spPr>
          <a:xfrm>
            <a:off x="1314606" y="5795052"/>
            <a:ext cx="2583725" cy="11304"/>
          </a:xfrm>
          <a:prstGeom prst="straightConnector1">
            <a:avLst/>
          </a:prstGeom>
          <a:ln w="38100">
            <a:solidFill>
              <a:srgbClr val="00B0F0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椭圆 4">
            <a:extLst>
              <a:ext uri="{FF2B5EF4-FFF2-40B4-BE49-F238E27FC236}">
                <a16:creationId xmlns:a16="http://schemas.microsoft.com/office/drawing/2014/main" id="{4C7EA59E-6DBD-BEE2-BCE8-2544827456BC}"/>
              </a:ext>
            </a:extLst>
          </p:cNvPr>
          <p:cNvSpPr/>
          <p:nvPr/>
        </p:nvSpPr>
        <p:spPr>
          <a:xfrm>
            <a:off x="1099511" y="5758148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4466501C-FA4C-128D-12F4-6EC8D3463F40}"/>
              </a:ext>
            </a:extLst>
          </p:cNvPr>
          <p:cNvCxnSpPr>
            <a:cxnSpLocks/>
            <a:stCxn id="9" idx="7"/>
            <a:endCxn id="6" idx="1"/>
          </p:cNvCxnSpPr>
          <p:nvPr/>
        </p:nvCxnSpPr>
        <p:spPr>
          <a:xfrm>
            <a:off x="7814468" y="5787453"/>
            <a:ext cx="2898803" cy="30208"/>
          </a:xfrm>
          <a:prstGeom prst="straightConnector1">
            <a:avLst/>
          </a:prstGeom>
          <a:ln w="38100">
            <a:solidFill>
              <a:srgbClr val="00B0F0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椭圆 8">
            <a:extLst>
              <a:ext uri="{FF2B5EF4-FFF2-40B4-BE49-F238E27FC236}">
                <a16:creationId xmlns:a16="http://schemas.microsoft.com/office/drawing/2014/main" id="{A7F11DE8-FFFE-9EA1-F34D-EB27A9FB0C6B}"/>
              </a:ext>
            </a:extLst>
          </p:cNvPr>
          <p:cNvSpPr/>
          <p:nvPr/>
        </p:nvSpPr>
        <p:spPr>
          <a:xfrm>
            <a:off x="7599373" y="5750549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内容占位符 2">
                <a:extLst>
                  <a:ext uri="{FF2B5EF4-FFF2-40B4-BE49-F238E27FC236}">
                    <a16:creationId xmlns:a16="http://schemas.microsoft.com/office/drawing/2014/main" id="{A3002BD9-55C7-14AE-CFAC-D3632699F3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267730"/>
                <a:ext cx="10515600" cy="2094068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kumimoji="1" lang="en-US" altLang="zh-CN" b="1" u="sng" dirty="0"/>
                  <a:t>Fact:</a:t>
                </a:r>
                <a:r>
                  <a:rPr kumimoji="1" lang="en-US" altLang="zh-CN" dirty="0"/>
                  <a:t>  RP = </a:t>
                </a:r>
                <a:r>
                  <a:rPr kumimoji="1" lang="en-US" altLang="zh-CN" b="1" dirty="0">
                    <a:solidFill>
                      <a:srgbClr val="00B0F0"/>
                    </a:solidFill>
                  </a:rPr>
                  <a:t>prefix</a:t>
                </a:r>
                <a:r>
                  <a:rPr kumimoji="1" lang="en-US" altLang="zh-CN" dirty="0"/>
                  <a:t> + </a:t>
                </a:r>
                <a:r>
                  <a:rPr kumimoji="1" lang="en-US" altLang="zh-CN" b="1" dirty="0">
                    <a:solidFill>
                      <a:srgbClr val="00B050"/>
                    </a:solidFill>
                  </a:rPr>
                  <a:t>detour</a:t>
                </a:r>
                <a:r>
                  <a:rPr kumimoji="1" lang="en-US" altLang="zh-CN" dirty="0"/>
                  <a:t> + </a:t>
                </a:r>
                <a:r>
                  <a:rPr kumimoji="1" lang="en-US" altLang="zh-CN" b="1" dirty="0">
                    <a:solidFill>
                      <a:srgbClr val="00B0F0"/>
                    </a:solidFill>
                  </a:rPr>
                  <a:t>suffix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kumimoji="1" lang="en-US" altLang="zh-CN" b="1" u="sng" dirty="0"/>
                  <a:t>Case 1:</a:t>
                </a:r>
                <a:r>
                  <a:rPr kumimoji="1" lang="en-US" altLang="zh-CN" dirty="0"/>
                  <a:t>  detour &gt;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endParaRPr kumimoji="1" lang="en-US" altLang="zh-CN" dirty="0"/>
              </a:p>
              <a:p>
                <a:pPr marL="0" indent="0">
                  <a:buNone/>
                </a:pPr>
                <a:endParaRPr kumimoji="1" lang="en-US" altLang="zh-CN" dirty="0"/>
              </a:p>
              <a:p>
                <a:pPr marL="0" indent="0">
                  <a:buNone/>
                </a:pPr>
                <a:endParaRPr kumimoji="1" lang="en-US" altLang="zh-CN" dirty="0"/>
              </a:p>
            </p:txBody>
          </p:sp>
        </mc:Choice>
        <mc:Fallback xmlns="">
          <p:sp>
            <p:nvSpPr>
              <p:cNvPr id="16" name="内容占位符 2">
                <a:extLst>
                  <a:ext uri="{FF2B5EF4-FFF2-40B4-BE49-F238E27FC236}">
                    <a16:creationId xmlns:a16="http://schemas.microsoft.com/office/drawing/2014/main" id="{A3002BD9-55C7-14AE-CFAC-D3632699F3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267730"/>
                <a:ext cx="10515600" cy="2094068"/>
              </a:xfrm>
              <a:prstGeom prst="rect">
                <a:avLst/>
              </a:prstGeom>
              <a:blipFill>
                <a:blip r:embed="rId4"/>
                <a:stretch>
                  <a:fillRect l="-1206" t="-48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任意形状 18">
            <a:extLst>
              <a:ext uri="{FF2B5EF4-FFF2-40B4-BE49-F238E27FC236}">
                <a16:creationId xmlns:a16="http://schemas.microsoft.com/office/drawing/2014/main" id="{AAFA7BE2-491A-9F5E-FAFE-158727B7716E}"/>
              </a:ext>
            </a:extLst>
          </p:cNvPr>
          <p:cNvSpPr/>
          <p:nvPr/>
        </p:nvSpPr>
        <p:spPr>
          <a:xfrm>
            <a:off x="4083485" y="4538839"/>
            <a:ext cx="3494762" cy="1235659"/>
          </a:xfrm>
          <a:custGeom>
            <a:avLst/>
            <a:gdLst>
              <a:gd name="connsiteX0" fmla="*/ 0 w 3494762"/>
              <a:gd name="connsiteY0" fmla="*/ 2197606 h 2197606"/>
              <a:gd name="connsiteX1" fmla="*/ 676405 w 3494762"/>
              <a:gd name="connsiteY1" fmla="*/ 1558778 h 2197606"/>
              <a:gd name="connsiteX2" fmla="*/ 1327759 w 3494762"/>
              <a:gd name="connsiteY2" fmla="*/ 168389 h 2197606"/>
              <a:gd name="connsiteX3" fmla="*/ 2317315 w 3494762"/>
              <a:gd name="connsiteY3" fmla="*/ 180915 h 2197606"/>
              <a:gd name="connsiteX4" fmla="*/ 2968668 w 3494762"/>
              <a:gd name="connsiteY4" fmla="*/ 1583830 h 2197606"/>
              <a:gd name="connsiteX5" fmla="*/ 3494762 w 3494762"/>
              <a:gd name="connsiteY5" fmla="*/ 2197606 h 2197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4762" h="2197606">
                <a:moveTo>
                  <a:pt x="0" y="2197606"/>
                </a:moveTo>
                <a:cubicBezTo>
                  <a:pt x="227556" y="2047293"/>
                  <a:pt x="455112" y="1896981"/>
                  <a:pt x="676405" y="1558778"/>
                </a:cubicBezTo>
                <a:cubicBezTo>
                  <a:pt x="897698" y="1220575"/>
                  <a:pt x="1054274" y="398033"/>
                  <a:pt x="1327759" y="168389"/>
                </a:cubicBezTo>
                <a:cubicBezTo>
                  <a:pt x="1601244" y="-61255"/>
                  <a:pt x="2043830" y="-54992"/>
                  <a:pt x="2317315" y="180915"/>
                </a:cubicBezTo>
                <a:cubicBezTo>
                  <a:pt x="2590800" y="416822"/>
                  <a:pt x="2772427" y="1247715"/>
                  <a:pt x="2968668" y="1583830"/>
                </a:cubicBezTo>
                <a:cubicBezTo>
                  <a:pt x="3164909" y="1919945"/>
                  <a:pt x="3329835" y="2058775"/>
                  <a:pt x="3494762" y="2197606"/>
                </a:cubicBezTo>
              </a:path>
            </a:pathLst>
          </a:custGeom>
          <a:noFill/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6092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62FB62-0AD9-0BB1-48B7-21F995A17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1310"/>
          </a:xfrm>
        </p:spPr>
        <p:txBody>
          <a:bodyPr>
            <a:normAutofit fontScale="90000"/>
          </a:bodyPr>
          <a:lstStyle/>
          <a:p>
            <a:r>
              <a:rPr kumimoji="1" lang="en-US" altLang="zh-CN" sz="3600" dirty="0"/>
              <a:t>Single-Failure RP in Unweighted Digraphs [RZ, 2005]</a:t>
            </a:r>
            <a:endParaRPr kumimoji="1" lang="zh-CN" altLang="en-US" sz="3600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8536789-980B-E9D3-7AA2-7B5305EC82E8}"/>
              </a:ext>
            </a:extLst>
          </p:cNvPr>
          <p:cNvSpPr/>
          <p:nvPr/>
        </p:nvSpPr>
        <p:spPr>
          <a:xfrm>
            <a:off x="10676367" y="578075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C135AD04-C9F4-261A-DF4C-F14B77F7BCCB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>
            <a:off x="1351510" y="5884148"/>
            <a:ext cx="9324857" cy="22609"/>
          </a:xfrm>
          <a:prstGeom prst="straightConnector1">
            <a:avLst/>
          </a:prstGeom>
          <a:ln w="31750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图形 7" descr="十字架徽章 纯色填充">
            <a:extLst>
              <a:ext uri="{FF2B5EF4-FFF2-40B4-BE49-F238E27FC236}">
                <a16:creationId xmlns:a16="http://schemas.microsoft.com/office/drawing/2014/main" id="{1BFF80EC-2EFD-E1DE-9E5C-4D2618A30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07698" y="5481341"/>
            <a:ext cx="790416" cy="79041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4885EA2D-9BE2-36BD-97BB-B46D2FFFF14E}"/>
              </a:ext>
            </a:extLst>
          </p:cNvPr>
          <p:cNvSpPr txBox="1"/>
          <p:nvPr/>
        </p:nvSpPr>
        <p:spPr>
          <a:xfrm>
            <a:off x="1060240" y="6010147"/>
            <a:ext cx="330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s</a:t>
            </a:r>
            <a:endParaRPr kumimoji="1" lang="zh-CN" altLang="en-US" sz="28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C448644-93BA-E954-C84C-5DC0DE69173F}"/>
              </a:ext>
            </a:extLst>
          </p:cNvPr>
          <p:cNvSpPr txBox="1"/>
          <p:nvPr/>
        </p:nvSpPr>
        <p:spPr>
          <a:xfrm>
            <a:off x="10660542" y="6032756"/>
            <a:ext cx="298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t</a:t>
            </a:r>
            <a:endParaRPr kumimoji="1" lang="zh-CN" altLang="en-US" sz="2800" dirty="0"/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B6BE05AF-ACED-08FC-49C2-EA64559F1B37}"/>
              </a:ext>
            </a:extLst>
          </p:cNvPr>
          <p:cNvSpPr/>
          <p:nvPr/>
        </p:nvSpPr>
        <p:spPr>
          <a:xfrm>
            <a:off x="3861427" y="5769452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68DFFAC4-DE03-E328-9C15-39E3C348A86D}"/>
              </a:ext>
            </a:extLst>
          </p:cNvPr>
          <p:cNvCxnSpPr>
            <a:cxnSpLocks/>
            <a:stCxn id="5" idx="7"/>
            <a:endCxn id="3" idx="1"/>
          </p:cNvCxnSpPr>
          <p:nvPr/>
        </p:nvCxnSpPr>
        <p:spPr>
          <a:xfrm>
            <a:off x="1314606" y="5795052"/>
            <a:ext cx="2583725" cy="11304"/>
          </a:xfrm>
          <a:prstGeom prst="straightConnector1">
            <a:avLst/>
          </a:prstGeom>
          <a:ln w="38100">
            <a:solidFill>
              <a:srgbClr val="00B0F0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椭圆 4">
            <a:extLst>
              <a:ext uri="{FF2B5EF4-FFF2-40B4-BE49-F238E27FC236}">
                <a16:creationId xmlns:a16="http://schemas.microsoft.com/office/drawing/2014/main" id="{4C7EA59E-6DBD-BEE2-BCE8-2544827456BC}"/>
              </a:ext>
            </a:extLst>
          </p:cNvPr>
          <p:cNvSpPr/>
          <p:nvPr/>
        </p:nvSpPr>
        <p:spPr>
          <a:xfrm>
            <a:off x="1099511" y="5758148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4466501C-FA4C-128D-12F4-6EC8D3463F40}"/>
              </a:ext>
            </a:extLst>
          </p:cNvPr>
          <p:cNvCxnSpPr>
            <a:cxnSpLocks/>
            <a:stCxn id="9" idx="7"/>
            <a:endCxn id="6" idx="1"/>
          </p:cNvCxnSpPr>
          <p:nvPr/>
        </p:nvCxnSpPr>
        <p:spPr>
          <a:xfrm>
            <a:off x="7814468" y="5787453"/>
            <a:ext cx="2898803" cy="30208"/>
          </a:xfrm>
          <a:prstGeom prst="straightConnector1">
            <a:avLst/>
          </a:prstGeom>
          <a:ln w="38100">
            <a:solidFill>
              <a:srgbClr val="00B0F0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椭圆 8">
            <a:extLst>
              <a:ext uri="{FF2B5EF4-FFF2-40B4-BE49-F238E27FC236}">
                <a16:creationId xmlns:a16="http://schemas.microsoft.com/office/drawing/2014/main" id="{A7F11DE8-FFFE-9EA1-F34D-EB27A9FB0C6B}"/>
              </a:ext>
            </a:extLst>
          </p:cNvPr>
          <p:cNvSpPr/>
          <p:nvPr/>
        </p:nvSpPr>
        <p:spPr>
          <a:xfrm>
            <a:off x="7599373" y="5750549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内容占位符 2">
                <a:extLst>
                  <a:ext uri="{FF2B5EF4-FFF2-40B4-BE49-F238E27FC236}">
                    <a16:creationId xmlns:a16="http://schemas.microsoft.com/office/drawing/2014/main" id="{A3002BD9-55C7-14AE-CFAC-D3632699F3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267730"/>
                <a:ext cx="10515600" cy="2094068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kumimoji="1" lang="en-US" altLang="zh-CN" b="1" u="sng" dirty="0"/>
                  <a:t>Fact:</a:t>
                </a:r>
                <a:r>
                  <a:rPr kumimoji="1" lang="en-US" altLang="zh-CN" dirty="0"/>
                  <a:t>  RP = </a:t>
                </a:r>
                <a:r>
                  <a:rPr kumimoji="1" lang="en-US" altLang="zh-CN" b="1" dirty="0">
                    <a:solidFill>
                      <a:srgbClr val="00B0F0"/>
                    </a:solidFill>
                  </a:rPr>
                  <a:t>prefix</a:t>
                </a:r>
                <a:r>
                  <a:rPr kumimoji="1" lang="en-US" altLang="zh-CN" dirty="0"/>
                  <a:t> + </a:t>
                </a:r>
                <a:r>
                  <a:rPr kumimoji="1" lang="en-US" altLang="zh-CN" b="1" dirty="0">
                    <a:solidFill>
                      <a:srgbClr val="00B050"/>
                    </a:solidFill>
                  </a:rPr>
                  <a:t>detour</a:t>
                </a:r>
                <a:r>
                  <a:rPr kumimoji="1" lang="en-US" altLang="zh-CN" dirty="0"/>
                  <a:t> + </a:t>
                </a:r>
                <a:r>
                  <a:rPr kumimoji="1" lang="en-US" altLang="zh-CN" b="1" dirty="0">
                    <a:solidFill>
                      <a:srgbClr val="00B0F0"/>
                    </a:solidFill>
                  </a:rPr>
                  <a:t>suffix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kumimoji="1" lang="en-US" altLang="zh-CN" b="1" u="sng" dirty="0"/>
                  <a:t>Case 1:</a:t>
                </a:r>
                <a:r>
                  <a:rPr kumimoji="1" lang="en-US" altLang="zh-CN" dirty="0"/>
                  <a:t>  detour &gt;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endParaRPr kumimoji="1" lang="en-US" altLang="zh-CN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kumimoji="1" lang="en-US" altLang="zh-CN" dirty="0"/>
                  <a:t>Sample a 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random set U</a:t>
                </a:r>
                <a:r>
                  <a:rPr kumimoji="1" lang="en-US" altLang="zh-CN" dirty="0"/>
                  <a:t> of size </a:t>
                </a:r>
                <a14:m>
                  <m:oMath xmlns:m="http://schemas.openxmlformats.org/officeDocument/2006/math">
                    <m:r>
                      <a:rPr kumimoji="1" lang="en-US" altLang="zh-CN" b="0" i="0" smtClean="0">
                        <a:latin typeface="Cambria Math" panose="02040503050406030204" pitchFamily="18" charset="0"/>
                      </a:rPr>
                      <m:t>10</m:t>
                    </m:r>
                    <m:rad>
                      <m:radPr>
                        <m:degHide m:val="on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  <m:func>
                      <m:func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endParaRPr kumimoji="1" lang="en-US" altLang="zh-CN" dirty="0"/>
              </a:p>
            </p:txBody>
          </p:sp>
        </mc:Choice>
        <mc:Fallback xmlns="">
          <p:sp>
            <p:nvSpPr>
              <p:cNvPr id="16" name="内容占位符 2">
                <a:extLst>
                  <a:ext uri="{FF2B5EF4-FFF2-40B4-BE49-F238E27FC236}">
                    <a16:creationId xmlns:a16="http://schemas.microsoft.com/office/drawing/2014/main" id="{A3002BD9-55C7-14AE-CFAC-D3632699F3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267730"/>
                <a:ext cx="10515600" cy="2094068"/>
              </a:xfrm>
              <a:prstGeom prst="rect">
                <a:avLst/>
              </a:prstGeom>
              <a:blipFill>
                <a:blip r:embed="rId4"/>
                <a:stretch>
                  <a:fillRect l="-1206" t="-48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任意形状 18">
            <a:extLst>
              <a:ext uri="{FF2B5EF4-FFF2-40B4-BE49-F238E27FC236}">
                <a16:creationId xmlns:a16="http://schemas.microsoft.com/office/drawing/2014/main" id="{AAFA7BE2-491A-9F5E-FAFE-158727B7716E}"/>
              </a:ext>
            </a:extLst>
          </p:cNvPr>
          <p:cNvSpPr/>
          <p:nvPr/>
        </p:nvSpPr>
        <p:spPr>
          <a:xfrm>
            <a:off x="4083485" y="4538839"/>
            <a:ext cx="3494762" cy="1235659"/>
          </a:xfrm>
          <a:custGeom>
            <a:avLst/>
            <a:gdLst>
              <a:gd name="connsiteX0" fmla="*/ 0 w 3494762"/>
              <a:gd name="connsiteY0" fmla="*/ 2197606 h 2197606"/>
              <a:gd name="connsiteX1" fmla="*/ 676405 w 3494762"/>
              <a:gd name="connsiteY1" fmla="*/ 1558778 h 2197606"/>
              <a:gd name="connsiteX2" fmla="*/ 1327759 w 3494762"/>
              <a:gd name="connsiteY2" fmla="*/ 168389 h 2197606"/>
              <a:gd name="connsiteX3" fmla="*/ 2317315 w 3494762"/>
              <a:gd name="connsiteY3" fmla="*/ 180915 h 2197606"/>
              <a:gd name="connsiteX4" fmla="*/ 2968668 w 3494762"/>
              <a:gd name="connsiteY4" fmla="*/ 1583830 h 2197606"/>
              <a:gd name="connsiteX5" fmla="*/ 3494762 w 3494762"/>
              <a:gd name="connsiteY5" fmla="*/ 2197606 h 2197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4762" h="2197606">
                <a:moveTo>
                  <a:pt x="0" y="2197606"/>
                </a:moveTo>
                <a:cubicBezTo>
                  <a:pt x="227556" y="2047293"/>
                  <a:pt x="455112" y="1896981"/>
                  <a:pt x="676405" y="1558778"/>
                </a:cubicBezTo>
                <a:cubicBezTo>
                  <a:pt x="897698" y="1220575"/>
                  <a:pt x="1054274" y="398033"/>
                  <a:pt x="1327759" y="168389"/>
                </a:cubicBezTo>
                <a:cubicBezTo>
                  <a:pt x="1601244" y="-61255"/>
                  <a:pt x="2043830" y="-54992"/>
                  <a:pt x="2317315" y="180915"/>
                </a:cubicBezTo>
                <a:cubicBezTo>
                  <a:pt x="2590800" y="416822"/>
                  <a:pt x="2772427" y="1247715"/>
                  <a:pt x="2968668" y="1583830"/>
                </a:cubicBezTo>
                <a:cubicBezTo>
                  <a:pt x="3164909" y="1919945"/>
                  <a:pt x="3329835" y="2058775"/>
                  <a:pt x="3494762" y="2197606"/>
                </a:cubicBezTo>
              </a:path>
            </a:pathLst>
          </a:custGeom>
          <a:noFill/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26A6D95D-3611-0C6F-6C5D-56EE6F2FCC3C}"/>
              </a:ext>
            </a:extLst>
          </p:cNvPr>
          <p:cNvSpPr/>
          <p:nvPr/>
        </p:nvSpPr>
        <p:spPr>
          <a:xfrm>
            <a:off x="5887938" y="4412840"/>
            <a:ext cx="251999" cy="2519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12015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62FB62-0AD9-0BB1-48B7-21F995A17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1310"/>
          </a:xfrm>
        </p:spPr>
        <p:txBody>
          <a:bodyPr>
            <a:normAutofit fontScale="90000"/>
          </a:bodyPr>
          <a:lstStyle/>
          <a:p>
            <a:r>
              <a:rPr kumimoji="1" lang="en-US" altLang="zh-CN" sz="3600" dirty="0"/>
              <a:t>Single-Failure RP in Unweighted Digraphs [RZ, 2005]</a:t>
            </a:r>
            <a:endParaRPr kumimoji="1" lang="zh-CN" altLang="en-US" sz="3600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8536789-980B-E9D3-7AA2-7B5305EC82E8}"/>
              </a:ext>
            </a:extLst>
          </p:cNvPr>
          <p:cNvSpPr/>
          <p:nvPr/>
        </p:nvSpPr>
        <p:spPr>
          <a:xfrm>
            <a:off x="10676367" y="578075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C135AD04-C9F4-261A-DF4C-F14B77F7BCCB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>
            <a:off x="1351510" y="5884148"/>
            <a:ext cx="9324857" cy="22609"/>
          </a:xfrm>
          <a:prstGeom prst="straightConnector1">
            <a:avLst/>
          </a:prstGeom>
          <a:ln w="31750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图形 7" descr="十字架徽章 纯色填充">
            <a:extLst>
              <a:ext uri="{FF2B5EF4-FFF2-40B4-BE49-F238E27FC236}">
                <a16:creationId xmlns:a16="http://schemas.microsoft.com/office/drawing/2014/main" id="{1BFF80EC-2EFD-E1DE-9E5C-4D2618A30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07698" y="5481341"/>
            <a:ext cx="790416" cy="79041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4885EA2D-9BE2-36BD-97BB-B46D2FFFF14E}"/>
              </a:ext>
            </a:extLst>
          </p:cNvPr>
          <p:cNvSpPr txBox="1"/>
          <p:nvPr/>
        </p:nvSpPr>
        <p:spPr>
          <a:xfrm>
            <a:off x="1060240" y="6010147"/>
            <a:ext cx="330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s</a:t>
            </a:r>
            <a:endParaRPr kumimoji="1" lang="zh-CN" altLang="en-US" sz="28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C448644-93BA-E954-C84C-5DC0DE69173F}"/>
              </a:ext>
            </a:extLst>
          </p:cNvPr>
          <p:cNvSpPr txBox="1"/>
          <p:nvPr/>
        </p:nvSpPr>
        <p:spPr>
          <a:xfrm>
            <a:off x="10660542" y="6032756"/>
            <a:ext cx="298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t</a:t>
            </a:r>
            <a:endParaRPr kumimoji="1" lang="zh-CN" altLang="en-US" sz="2800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4C7EA59E-6DBD-BEE2-BCE8-2544827456BC}"/>
              </a:ext>
            </a:extLst>
          </p:cNvPr>
          <p:cNvSpPr/>
          <p:nvPr/>
        </p:nvSpPr>
        <p:spPr>
          <a:xfrm>
            <a:off x="1099511" y="5758148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内容占位符 2">
                <a:extLst>
                  <a:ext uri="{FF2B5EF4-FFF2-40B4-BE49-F238E27FC236}">
                    <a16:creationId xmlns:a16="http://schemas.microsoft.com/office/drawing/2014/main" id="{A3002BD9-55C7-14AE-CFAC-D3632699F3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267729"/>
                <a:ext cx="10515600" cy="2906109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kumimoji="1" lang="en-US" altLang="zh-CN" b="1" u="sng" dirty="0"/>
                  <a:t>Fact:</a:t>
                </a:r>
                <a:r>
                  <a:rPr kumimoji="1" lang="en-US" altLang="zh-CN" dirty="0"/>
                  <a:t>  RP = </a:t>
                </a:r>
                <a:r>
                  <a:rPr kumimoji="1" lang="en-US" altLang="zh-CN" b="1" dirty="0">
                    <a:solidFill>
                      <a:srgbClr val="00B0F0"/>
                    </a:solidFill>
                  </a:rPr>
                  <a:t>prefix</a:t>
                </a:r>
                <a:r>
                  <a:rPr kumimoji="1" lang="en-US" altLang="zh-CN" dirty="0"/>
                  <a:t> + </a:t>
                </a:r>
                <a:r>
                  <a:rPr kumimoji="1" lang="en-US" altLang="zh-CN" b="1" dirty="0">
                    <a:solidFill>
                      <a:srgbClr val="00B050"/>
                    </a:solidFill>
                  </a:rPr>
                  <a:t>detour</a:t>
                </a:r>
                <a:r>
                  <a:rPr kumimoji="1" lang="en-US" altLang="zh-CN" dirty="0"/>
                  <a:t> + </a:t>
                </a:r>
                <a:r>
                  <a:rPr kumimoji="1" lang="en-US" altLang="zh-CN" b="1" dirty="0">
                    <a:solidFill>
                      <a:srgbClr val="00B0F0"/>
                    </a:solidFill>
                  </a:rPr>
                  <a:t>suffix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kumimoji="1" lang="en-US" altLang="zh-CN" b="1" u="sng" dirty="0"/>
                  <a:t>Case 1:</a:t>
                </a:r>
                <a:r>
                  <a:rPr kumimoji="1" lang="en-US" altLang="zh-CN" dirty="0"/>
                  <a:t>  detour &gt;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endParaRPr kumimoji="1" lang="en-US" altLang="zh-CN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kumimoji="1" lang="en-US" altLang="zh-CN" dirty="0"/>
                  <a:t>Sample a 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random set U</a:t>
                </a:r>
                <a:r>
                  <a:rPr kumimoji="1" lang="en-US" altLang="zh-CN" dirty="0"/>
                  <a:t> of size </a:t>
                </a:r>
                <a14:m>
                  <m:oMath xmlns:m="http://schemas.openxmlformats.org/officeDocument/2006/math">
                    <m:r>
                      <a:rPr kumimoji="1" lang="en-US" altLang="zh-CN" b="0" i="0" smtClean="0">
                        <a:latin typeface="Cambria Math" panose="02040503050406030204" pitchFamily="18" charset="0"/>
                      </a:rPr>
                      <m:t>10</m:t>
                    </m:r>
                    <m:rad>
                      <m:radPr>
                        <m:degHide m:val="on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  <m:func>
                      <m:func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endParaRPr kumimoji="1" lang="en-US" altLang="zh-CN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kumimoji="1" lang="en-US" altLang="zh-CN" dirty="0"/>
                  <a:t>Run 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SSSP</a:t>
                </a:r>
                <a:r>
                  <a:rPr kumimoji="1" lang="en-US" altLang="zh-CN" dirty="0"/>
                  <a:t> at each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kumimoji="1" lang="en-US" altLang="zh-CN" dirty="0"/>
                  <a:t> in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∖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1" lang="en-US" altLang="zh-CN" dirty="0"/>
                  <a:t> in runtime =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  <m:rad>
                      <m:radPr>
                        <m:degHide m:val="on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endParaRPr kumimoji="1" lang="en-US" altLang="zh-CN" dirty="0"/>
              </a:p>
            </p:txBody>
          </p:sp>
        </mc:Choice>
        <mc:Fallback xmlns="">
          <p:sp>
            <p:nvSpPr>
              <p:cNvPr id="16" name="内容占位符 2">
                <a:extLst>
                  <a:ext uri="{FF2B5EF4-FFF2-40B4-BE49-F238E27FC236}">
                    <a16:creationId xmlns:a16="http://schemas.microsoft.com/office/drawing/2014/main" id="{A3002BD9-55C7-14AE-CFAC-D3632699F3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267729"/>
                <a:ext cx="10515600" cy="2906109"/>
              </a:xfrm>
              <a:prstGeom prst="rect">
                <a:avLst/>
              </a:prstGeom>
              <a:blipFill>
                <a:blip r:embed="rId4"/>
                <a:stretch>
                  <a:fillRect l="-1206" t="-34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椭圆 20">
            <a:extLst>
              <a:ext uri="{FF2B5EF4-FFF2-40B4-BE49-F238E27FC236}">
                <a16:creationId xmlns:a16="http://schemas.microsoft.com/office/drawing/2014/main" id="{26A6D95D-3611-0C6F-6C5D-56EE6F2FCC3C}"/>
              </a:ext>
            </a:extLst>
          </p:cNvPr>
          <p:cNvSpPr/>
          <p:nvPr/>
        </p:nvSpPr>
        <p:spPr>
          <a:xfrm>
            <a:off x="5826978" y="4425032"/>
            <a:ext cx="251999" cy="2519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" name="任意形状 3">
            <a:extLst>
              <a:ext uri="{FF2B5EF4-FFF2-40B4-BE49-F238E27FC236}">
                <a16:creationId xmlns:a16="http://schemas.microsoft.com/office/drawing/2014/main" id="{C1EE2D8B-9C8E-FCE9-D852-C3543C0B9106}"/>
              </a:ext>
            </a:extLst>
          </p:cNvPr>
          <p:cNvSpPr/>
          <p:nvPr/>
        </p:nvSpPr>
        <p:spPr>
          <a:xfrm>
            <a:off x="2584704" y="4355318"/>
            <a:ext cx="3218688" cy="1448074"/>
          </a:xfrm>
          <a:custGeom>
            <a:avLst/>
            <a:gdLst>
              <a:gd name="connsiteX0" fmla="*/ 0 w 3218688"/>
              <a:gd name="connsiteY0" fmla="*/ 1448074 h 1448074"/>
              <a:gd name="connsiteX1" fmla="*/ 377952 w 3218688"/>
              <a:gd name="connsiteY1" fmla="*/ 509290 h 1448074"/>
              <a:gd name="connsiteX2" fmla="*/ 1621536 w 3218688"/>
              <a:gd name="connsiteY2" fmla="*/ 21610 h 1448074"/>
              <a:gd name="connsiteX3" fmla="*/ 3218688 w 3218688"/>
              <a:gd name="connsiteY3" fmla="*/ 131338 h 144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8688" h="1448074">
                <a:moveTo>
                  <a:pt x="0" y="1448074"/>
                </a:moveTo>
                <a:cubicBezTo>
                  <a:pt x="53848" y="1097554"/>
                  <a:pt x="107696" y="747034"/>
                  <a:pt x="377952" y="509290"/>
                </a:cubicBezTo>
                <a:cubicBezTo>
                  <a:pt x="648208" y="271546"/>
                  <a:pt x="1148080" y="84602"/>
                  <a:pt x="1621536" y="21610"/>
                </a:cubicBezTo>
                <a:cubicBezTo>
                  <a:pt x="2094992" y="-41382"/>
                  <a:pt x="2656840" y="44978"/>
                  <a:pt x="3218688" y="131338"/>
                </a:cubicBezTo>
              </a:path>
            </a:pathLst>
          </a:custGeom>
          <a:noFill/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任意形状 9">
            <a:extLst>
              <a:ext uri="{FF2B5EF4-FFF2-40B4-BE49-F238E27FC236}">
                <a16:creationId xmlns:a16="http://schemas.microsoft.com/office/drawing/2014/main" id="{FF3445F9-A1BF-C255-BDAC-16FAA7383A13}"/>
              </a:ext>
            </a:extLst>
          </p:cNvPr>
          <p:cNvSpPr/>
          <p:nvPr/>
        </p:nvSpPr>
        <p:spPr>
          <a:xfrm>
            <a:off x="3389376" y="4576645"/>
            <a:ext cx="2414016" cy="1226747"/>
          </a:xfrm>
          <a:custGeom>
            <a:avLst/>
            <a:gdLst>
              <a:gd name="connsiteX0" fmla="*/ 0 w 2292096"/>
              <a:gd name="connsiteY0" fmla="*/ 1048512 h 1048512"/>
              <a:gd name="connsiteX1" fmla="*/ 353568 w 2292096"/>
              <a:gd name="connsiteY1" fmla="*/ 536448 h 1048512"/>
              <a:gd name="connsiteX2" fmla="*/ 1060704 w 2292096"/>
              <a:gd name="connsiteY2" fmla="*/ 134112 h 1048512"/>
              <a:gd name="connsiteX3" fmla="*/ 2292096 w 2292096"/>
              <a:gd name="connsiteY3" fmla="*/ 0 h 104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2096" h="1048512">
                <a:moveTo>
                  <a:pt x="0" y="1048512"/>
                </a:moveTo>
                <a:cubicBezTo>
                  <a:pt x="88392" y="868680"/>
                  <a:pt x="176784" y="688848"/>
                  <a:pt x="353568" y="536448"/>
                </a:cubicBezTo>
                <a:cubicBezTo>
                  <a:pt x="530352" y="384048"/>
                  <a:pt x="737616" y="223520"/>
                  <a:pt x="1060704" y="134112"/>
                </a:cubicBezTo>
                <a:cubicBezTo>
                  <a:pt x="1383792" y="44704"/>
                  <a:pt x="1837944" y="22352"/>
                  <a:pt x="2292096" y="0"/>
                </a:cubicBezTo>
              </a:path>
            </a:pathLst>
          </a:custGeom>
          <a:noFill/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任意形状 11">
            <a:extLst>
              <a:ext uri="{FF2B5EF4-FFF2-40B4-BE49-F238E27FC236}">
                <a16:creationId xmlns:a16="http://schemas.microsoft.com/office/drawing/2014/main" id="{04B55C72-3EB5-C246-7C5E-B9FB90A1F38F}"/>
              </a:ext>
            </a:extLst>
          </p:cNvPr>
          <p:cNvSpPr/>
          <p:nvPr/>
        </p:nvSpPr>
        <p:spPr>
          <a:xfrm>
            <a:off x="4437888" y="4731691"/>
            <a:ext cx="1475752" cy="1071363"/>
          </a:xfrm>
          <a:custGeom>
            <a:avLst/>
            <a:gdLst>
              <a:gd name="connsiteX0" fmla="*/ 0 w 1475752"/>
              <a:gd name="connsiteY0" fmla="*/ 974165 h 974165"/>
              <a:gd name="connsiteX1" fmla="*/ 377952 w 1475752"/>
              <a:gd name="connsiteY1" fmla="*/ 608405 h 974165"/>
              <a:gd name="connsiteX2" fmla="*/ 1097280 w 1475752"/>
              <a:gd name="connsiteY2" fmla="*/ 388949 h 974165"/>
              <a:gd name="connsiteX3" fmla="*/ 1438656 w 1475752"/>
              <a:gd name="connsiteY3" fmla="*/ 47573 h 974165"/>
              <a:gd name="connsiteX4" fmla="*/ 1450848 w 1475752"/>
              <a:gd name="connsiteY4" fmla="*/ 10997 h 974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752" h="974165">
                <a:moveTo>
                  <a:pt x="0" y="974165"/>
                </a:moveTo>
                <a:cubicBezTo>
                  <a:pt x="97536" y="840053"/>
                  <a:pt x="195072" y="705941"/>
                  <a:pt x="377952" y="608405"/>
                </a:cubicBezTo>
                <a:cubicBezTo>
                  <a:pt x="560832" y="510869"/>
                  <a:pt x="920496" y="482421"/>
                  <a:pt x="1097280" y="388949"/>
                </a:cubicBezTo>
                <a:cubicBezTo>
                  <a:pt x="1274064" y="295477"/>
                  <a:pt x="1438656" y="47573"/>
                  <a:pt x="1438656" y="47573"/>
                </a:cubicBezTo>
                <a:cubicBezTo>
                  <a:pt x="1497584" y="-15419"/>
                  <a:pt x="1474216" y="-2211"/>
                  <a:pt x="1450848" y="10997"/>
                </a:cubicBezTo>
              </a:path>
            </a:pathLst>
          </a:custGeom>
          <a:noFill/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任意形状 14">
            <a:extLst>
              <a:ext uri="{FF2B5EF4-FFF2-40B4-BE49-F238E27FC236}">
                <a16:creationId xmlns:a16="http://schemas.microsoft.com/office/drawing/2014/main" id="{C9D26BBC-E467-4B64-9846-D344B83E46BD}"/>
              </a:ext>
            </a:extLst>
          </p:cNvPr>
          <p:cNvSpPr/>
          <p:nvPr/>
        </p:nvSpPr>
        <p:spPr>
          <a:xfrm>
            <a:off x="6132576" y="4596384"/>
            <a:ext cx="1572768" cy="1158240"/>
          </a:xfrm>
          <a:custGeom>
            <a:avLst/>
            <a:gdLst>
              <a:gd name="connsiteX0" fmla="*/ 0 w 1572768"/>
              <a:gd name="connsiteY0" fmla="*/ 0 h 1158240"/>
              <a:gd name="connsiteX1" fmla="*/ 792480 w 1572768"/>
              <a:gd name="connsiteY1" fmla="*/ 121920 h 1158240"/>
              <a:gd name="connsiteX2" fmla="*/ 1377696 w 1572768"/>
              <a:gd name="connsiteY2" fmla="*/ 719328 h 1158240"/>
              <a:gd name="connsiteX3" fmla="*/ 1572768 w 1572768"/>
              <a:gd name="connsiteY3" fmla="*/ 1158240 h 115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2768" h="1158240">
                <a:moveTo>
                  <a:pt x="0" y="0"/>
                </a:moveTo>
                <a:cubicBezTo>
                  <a:pt x="281432" y="1016"/>
                  <a:pt x="562864" y="2032"/>
                  <a:pt x="792480" y="121920"/>
                </a:cubicBezTo>
                <a:cubicBezTo>
                  <a:pt x="1022096" y="241808"/>
                  <a:pt x="1247648" y="546608"/>
                  <a:pt x="1377696" y="719328"/>
                </a:cubicBezTo>
                <a:cubicBezTo>
                  <a:pt x="1507744" y="892048"/>
                  <a:pt x="1540256" y="1025144"/>
                  <a:pt x="1572768" y="1158240"/>
                </a:cubicBezTo>
              </a:path>
            </a:pathLst>
          </a:custGeom>
          <a:noFill/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任意形状 17">
            <a:extLst>
              <a:ext uri="{FF2B5EF4-FFF2-40B4-BE49-F238E27FC236}">
                <a16:creationId xmlns:a16="http://schemas.microsoft.com/office/drawing/2014/main" id="{AD742AA5-73C6-16B0-84AE-40E8F124384E}"/>
              </a:ext>
            </a:extLst>
          </p:cNvPr>
          <p:cNvSpPr/>
          <p:nvPr/>
        </p:nvSpPr>
        <p:spPr>
          <a:xfrm>
            <a:off x="6156960" y="4331136"/>
            <a:ext cx="2133600" cy="1386912"/>
          </a:xfrm>
          <a:custGeom>
            <a:avLst/>
            <a:gdLst>
              <a:gd name="connsiteX0" fmla="*/ 0 w 2133600"/>
              <a:gd name="connsiteY0" fmla="*/ 131136 h 1386912"/>
              <a:gd name="connsiteX1" fmla="*/ 560832 w 2133600"/>
              <a:gd name="connsiteY1" fmla="*/ 9216 h 1386912"/>
              <a:gd name="connsiteX2" fmla="*/ 1328928 w 2133600"/>
              <a:gd name="connsiteY2" fmla="*/ 57984 h 1386912"/>
              <a:gd name="connsiteX3" fmla="*/ 1938528 w 2133600"/>
              <a:gd name="connsiteY3" fmla="*/ 448128 h 1386912"/>
              <a:gd name="connsiteX4" fmla="*/ 2133600 w 2133600"/>
              <a:gd name="connsiteY4" fmla="*/ 1386912 h 1386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1386912">
                <a:moveTo>
                  <a:pt x="0" y="131136"/>
                </a:moveTo>
                <a:cubicBezTo>
                  <a:pt x="169672" y="76272"/>
                  <a:pt x="339344" y="21408"/>
                  <a:pt x="560832" y="9216"/>
                </a:cubicBezTo>
                <a:cubicBezTo>
                  <a:pt x="782320" y="-2976"/>
                  <a:pt x="1099312" y="-15168"/>
                  <a:pt x="1328928" y="57984"/>
                </a:cubicBezTo>
                <a:cubicBezTo>
                  <a:pt x="1558544" y="131136"/>
                  <a:pt x="1804416" y="226640"/>
                  <a:pt x="1938528" y="448128"/>
                </a:cubicBezTo>
                <a:cubicBezTo>
                  <a:pt x="2072640" y="669616"/>
                  <a:pt x="2103120" y="1028264"/>
                  <a:pt x="2133600" y="1386912"/>
                </a:cubicBezTo>
              </a:path>
            </a:pathLst>
          </a:custGeom>
          <a:noFill/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任意形状 21">
            <a:extLst>
              <a:ext uri="{FF2B5EF4-FFF2-40B4-BE49-F238E27FC236}">
                <a16:creationId xmlns:a16="http://schemas.microsoft.com/office/drawing/2014/main" id="{5D391627-BD34-26F8-291E-56FDACC354FC}"/>
              </a:ext>
            </a:extLst>
          </p:cNvPr>
          <p:cNvSpPr/>
          <p:nvPr/>
        </p:nvSpPr>
        <p:spPr>
          <a:xfrm>
            <a:off x="6108192" y="3914753"/>
            <a:ext cx="2779776" cy="1839871"/>
          </a:xfrm>
          <a:custGeom>
            <a:avLst/>
            <a:gdLst>
              <a:gd name="connsiteX0" fmla="*/ 0 w 2779776"/>
              <a:gd name="connsiteY0" fmla="*/ 462175 h 1839871"/>
              <a:gd name="connsiteX1" fmla="*/ 682752 w 2779776"/>
              <a:gd name="connsiteY1" fmla="*/ 47647 h 1839871"/>
              <a:gd name="connsiteX2" fmla="*/ 1889760 w 2779776"/>
              <a:gd name="connsiteY2" fmla="*/ 96415 h 1839871"/>
              <a:gd name="connsiteX3" fmla="*/ 2657856 w 2779776"/>
              <a:gd name="connsiteY3" fmla="*/ 827935 h 1839871"/>
              <a:gd name="connsiteX4" fmla="*/ 2767584 w 2779776"/>
              <a:gd name="connsiteY4" fmla="*/ 1839871 h 1839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9776" h="1839871">
                <a:moveTo>
                  <a:pt x="0" y="462175"/>
                </a:moveTo>
                <a:cubicBezTo>
                  <a:pt x="183896" y="285391"/>
                  <a:pt x="367792" y="108607"/>
                  <a:pt x="682752" y="47647"/>
                </a:cubicBezTo>
                <a:cubicBezTo>
                  <a:pt x="997712" y="-13313"/>
                  <a:pt x="1560576" y="-33633"/>
                  <a:pt x="1889760" y="96415"/>
                </a:cubicBezTo>
                <a:cubicBezTo>
                  <a:pt x="2218944" y="226463"/>
                  <a:pt x="2511552" y="537359"/>
                  <a:pt x="2657856" y="827935"/>
                </a:cubicBezTo>
                <a:cubicBezTo>
                  <a:pt x="2804160" y="1118511"/>
                  <a:pt x="2785872" y="1479191"/>
                  <a:pt x="2767584" y="1839871"/>
                </a:cubicBezTo>
              </a:path>
            </a:pathLst>
          </a:custGeom>
          <a:noFill/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113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0476DD-CAB8-9701-BA8E-086BAE148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Emergency Planning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F069DF9-D0BB-BF7E-D458-2A118C1B6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kumimoji="1" lang="en-US" altLang="zh-CN" b="1" u="sng" dirty="0"/>
              <a:t>Two-phase problem: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/>
              <a:t>Preprocess an input graph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/>
              <a:t>One/multiple links break, and recover info in the new graph</a:t>
            </a:r>
          </a:p>
          <a:p>
            <a:pPr marL="514350" indent="-514350">
              <a:buFont typeface="+mj-lt"/>
              <a:buAutoNum type="arabicPeriod"/>
            </a:pPr>
            <a:endParaRPr kumimoji="1" lang="en-US" altLang="zh-CN" dirty="0"/>
          </a:p>
          <a:p>
            <a:pPr marL="0" indent="0">
              <a:buNone/>
            </a:pPr>
            <a:r>
              <a:rPr kumimoji="1" lang="en-US" altLang="zh-CN" b="1" u="sng" dirty="0"/>
              <a:t>Costs: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/>
              <a:t>Preprocessing time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/>
              <a:t>Recovery time</a:t>
            </a:r>
            <a:endParaRPr kumimoji="1" lang="zh-CN" altLang="en-US" dirty="0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B0848BDA-2A0D-BBAF-64A6-5C4B6C2154EE}"/>
              </a:ext>
            </a:extLst>
          </p:cNvPr>
          <p:cNvSpPr/>
          <p:nvPr/>
        </p:nvSpPr>
        <p:spPr>
          <a:xfrm>
            <a:off x="7707717" y="1699625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107A25E5-9575-337C-8B6D-1C777CFDA3E0}"/>
              </a:ext>
            </a:extLst>
          </p:cNvPr>
          <p:cNvSpPr/>
          <p:nvPr/>
        </p:nvSpPr>
        <p:spPr>
          <a:xfrm>
            <a:off x="7419673" y="3062978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329F612-B0EF-6D17-C4D0-D8AA7C123C05}"/>
              </a:ext>
            </a:extLst>
          </p:cNvPr>
          <p:cNvSpPr/>
          <p:nvPr/>
        </p:nvSpPr>
        <p:spPr>
          <a:xfrm>
            <a:off x="6737515" y="4153533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756C1463-F23E-FB3C-D734-7E4BAEA03047}"/>
              </a:ext>
            </a:extLst>
          </p:cNvPr>
          <p:cNvSpPr/>
          <p:nvPr/>
        </p:nvSpPr>
        <p:spPr>
          <a:xfrm>
            <a:off x="8549275" y="3702595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DE1EEA0C-056F-30B9-02CF-FCB7508C5A7C}"/>
              </a:ext>
            </a:extLst>
          </p:cNvPr>
          <p:cNvSpPr/>
          <p:nvPr/>
        </p:nvSpPr>
        <p:spPr>
          <a:xfrm>
            <a:off x="7455718" y="5312858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D57AF2A3-A42E-67C3-502B-788E77D6AECE}"/>
              </a:ext>
            </a:extLst>
          </p:cNvPr>
          <p:cNvSpPr/>
          <p:nvPr/>
        </p:nvSpPr>
        <p:spPr>
          <a:xfrm>
            <a:off x="8675275" y="4835166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27CAA0CA-2086-4B82-DEAD-F8BEF63DD60E}"/>
              </a:ext>
            </a:extLst>
          </p:cNvPr>
          <p:cNvSpPr/>
          <p:nvPr/>
        </p:nvSpPr>
        <p:spPr>
          <a:xfrm>
            <a:off x="10178444" y="2124833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EFACBBBF-A776-4F18-B53D-34808E0DE17D}"/>
              </a:ext>
            </a:extLst>
          </p:cNvPr>
          <p:cNvSpPr/>
          <p:nvPr/>
        </p:nvSpPr>
        <p:spPr>
          <a:xfrm>
            <a:off x="10001564" y="3601395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DBCF7916-36E5-CDDB-675E-87ED84E6C642}"/>
              </a:ext>
            </a:extLst>
          </p:cNvPr>
          <p:cNvSpPr/>
          <p:nvPr/>
        </p:nvSpPr>
        <p:spPr>
          <a:xfrm>
            <a:off x="9746551" y="5764101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E162FDF6-BFB2-0893-E899-8F926BE7AB99}"/>
              </a:ext>
            </a:extLst>
          </p:cNvPr>
          <p:cNvSpPr/>
          <p:nvPr/>
        </p:nvSpPr>
        <p:spPr>
          <a:xfrm>
            <a:off x="10528547" y="4788565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7E89BCB5-8BE7-BFB6-DAA3-F75D7D70CFEB}"/>
              </a:ext>
            </a:extLst>
          </p:cNvPr>
          <p:cNvSpPr/>
          <p:nvPr/>
        </p:nvSpPr>
        <p:spPr>
          <a:xfrm>
            <a:off x="9053274" y="2124833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0B67192A-84A8-5B88-84A6-79D446C805B0}"/>
              </a:ext>
            </a:extLst>
          </p:cNvPr>
          <p:cNvSpPr/>
          <p:nvPr/>
        </p:nvSpPr>
        <p:spPr>
          <a:xfrm>
            <a:off x="11227800" y="3475395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9AF23FE6-86BD-4A7B-8111-9594F52429B0}"/>
              </a:ext>
            </a:extLst>
          </p:cNvPr>
          <p:cNvCxnSpPr>
            <a:cxnSpLocks/>
          </p:cNvCxnSpPr>
          <p:nvPr/>
        </p:nvCxnSpPr>
        <p:spPr>
          <a:xfrm>
            <a:off x="7922812" y="1856105"/>
            <a:ext cx="1130462" cy="33611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80452BDF-6616-18FC-370D-C6E4BB78A27C}"/>
              </a:ext>
            </a:extLst>
          </p:cNvPr>
          <p:cNvCxnSpPr>
            <a:cxnSpLocks/>
            <a:stCxn id="4" idx="4"/>
            <a:endCxn id="5" idx="0"/>
          </p:cNvCxnSpPr>
          <p:nvPr/>
        </p:nvCxnSpPr>
        <p:spPr>
          <a:xfrm flipH="1">
            <a:off x="7545673" y="1951624"/>
            <a:ext cx="288044" cy="111135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线连接符 25">
            <a:extLst>
              <a:ext uri="{FF2B5EF4-FFF2-40B4-BE49-F238E27FC236}">
                <a16:creationId xmlns:a16="http://schemas.microsoft.com/office/drawing/2014/main" id="{52C05F76-48F0-DEA6-2BF2-5A6A5DFCA6B3}"/>
              </a:ext>
            </a:extLst>
          </p:cNvPr>
          <p:cNvCxnSpPr>
            <a:cxnSpLocks/>
            <a:stCxn id="5" idx="3"/>
            <a:endCxn id="6" idx="7"/>
          </p:cNvCxnSpPr>
          <p:nvPr/>
        </p:nvCxnSpPr>
        <p:spPr>
          <a:xfrm flipH="1">
            <a:off x="6952610" y="3278073"/>
            <a:ext cx="503967" cy="91236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线连接符 30">
            <a:extLst>
              <a:ext uri="{FF2B5EF4-FFF2-40B4-BE49-F238E27FC236}">
                <a16:creationId xmlns:a16="http://schemas.microsoft.com/office/drawing/2014/main" id="{27E6B3BB-3D65-0357-0F90-87AA08F25C55}"/>
              </a:ext>
            </a:extLst>
          </p:cNvPr>
          <p:cNvCxnSpPr>
            <a:cxnSpLocks/>
            <a:stCxn id="5" idx="5"/>
            <a:endCxn id="7" idx="1"/>
          </p:cNvCxnSpPr>
          <p:nvPr/>
        </p:nvCxnSpPr>
        <p:spPr>
          <a:xfrm>
            <a:off x="7634768" y="3278073"/>
            <a:ext cx="951411" cy="46142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线连接符 34">
            <a:extLst>
              <a:ext uri="{FF2B5EF4-FFF2-40B4-BE49-F238E27FC236}">
                <a16:creationId xmlns:a16="http://schemas.microsoft.com/office/drawing/2014/main" id="{13A76D82-1735-DE89-3E64-A1AA03D9478C}"/>
              </a:ext>
            </a:extLst>
          </p:cNvPr>
          <p:cNvCxnSpPr>
            <a:cxnSpLocks/>
            <a:stCxn id="14" idx="6"/>
            <a:endCxn id="10" idx="2"/>
          </p:cNvCxnSpPr>
          <p:nvPr/>
        </p:nvCxnSpPr>
        <p:spPr>
          <a:xfrm>
            <a:off x="9305273" y="2250833"/>
            <a:ext cx="87317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线连接符 37">
            <a:extLst>
              <a:ext uri="{FF2B5EF4-FFF2-40B4-BE49-F238E27FC236}">
                <a16:creationId xmlns:a16="http://schemas.microsoft.com/office/drawing/2014/main" id="{D162F55B-26B1-410F-5BC7-FB5416C9793E}"/>
              </a:ext>
            </a:extLst>
          </p:cNvPr>
          <p:cNvCxnSpPr>
            <a:cxnSpLocks/>
            <a:stCxn id="10" idx="5"/>
            <a:endCxn id="15" idx="1"/>
          </p:cNvCxnSpPr>
          <p:nvPr/>
        </p:nvCxnSpPr>
        <p:spPr>
          <a:xfrm>
            <a:off x="10393539" y="2339928"/>
            <a:ext cx="871165" cy="117237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线连接符 40">
            <a:extLst>
              <a:ext uri="{FF2B5EF4-FFF2-40B4-BE49-F238E27FC236}">
                <a16:creationId xmlns:a16="http://schemas.microsoft.com/office/drawing/2014/main" id="{C9A679DD-B180-2100-2006-AE997AF1C0B2}"/>
              </a:ext>
            </a:extLst>
          </p:cNvPr>
          <p:cNvCxnSpPr>
            <a:cxnSpLocks/>
            <a:stCxn id="14" idx="4"/>
            <a:endCxn id="7" idx="7"/>
          </p:cNvCxnSpPr>
          <p:nvPr/>
        </p:nvCxnSpPr>
        <p:spPr>
          <a:xfrm flipH="1">
            <a:off x="8764370" y="2376832"/>
            <a:ext cx="414904" cy="13626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线连接符 43">
            <a:extLst>
              <a:ext uri="{FF2B5EF4-FFF2-40B4-BE49-F238E27FC236}">
                <a16:creationId xmlns:a16="http://schemas.microsoft.com/office/drawing/2014/main" id="{EBBB87E2-1AFA-E6C0-2964-3F7867FE5134}"/>
              </a:ext>
            </a:extLst>
          </p:cNvPr>
          <p:cNvCxnSpPr>
            <a:cxnSpLocks/>
            <a:stCxn id="10" idx="4"/>
            <a:endCxn id="11" idx="0"/>
          </p:cNvCxnSpPr>
          <p:nvPr/>
        </p:nvCxnSpPr>
        <p:spPr>
          <a:xfrm flipH="1">
            <a:off x="10127564" y="2376832"/>
            <a:ext cx="176880" cy="122456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直线连接符 47">
            <a:extLst>
              <a:ext uri="{FF2B5EF4-FFF2-40B4-BE49-F238E27FC236}">
                <a16:creationId xmlns:a16="http://schemas.microsoft.com/office/drawing/2014/main" id="{23B580CC-B667-FD42-C805-D52B7924C904}"/>
              </a:ext>
            </a:extLst>
          </p:cNvPr>
          <p:cNvCxnSpPr>
            <a:cxnSpLocks/>
            <a:stCxn id="14" idx="5"/>
            <a:endCxn id="11" idx="1"/>
          </p:cNvCxnSpPr>
          <p:nvPr/>
        </p:nvCxnSpPr>
        <p:spPr>
          <a:xfrm>
            <a:off x="9268369" y="2339928"/>
            <a:ext cx="770099" cy="129837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线连接符 50">
            <a:extLst>
              <a:ext uri="{FF2B5EF4-FFF2-40B4-BE49-F238E27FC236}">
                <a16:creationId xmlns:a16="http://schemas.microsoft.com/office/drawing/2014/main" id="{0EF4F82E-A0A0-7121-9D23-0146A62FB82B}"/>
              </a:ext>
            </a:extLst>
          </p:cNvPr>
          <p:cNvCxnSpPr>
            <a:cxnSpLocks/>
            <a:stCxn id="15" idx="4"/>
            <a:endCxn id="13" idx="7"/>
          </p:cNvCxnSpPr>
          <p:nvPr/>
        </p:nvCxnSpPr>
        <p:spPr>
          <a:xfrm flipH="1">
            <a:off x="10743642" y="3727394"/>
            <a:ext cx="610158" cy="10980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线连接符 53">
            <a:extLst>
              <a:ext uri="{FF2B5EF4-FFF2-40B4-BE49-F238E27FC236}">
                <a16:creationId xmlns:a16="http://schemas.microsoft.com/office/drawing/2014/main" id="{575E3F1C-AA95-41C5-9610-8FED8F77E0C1}"/>
              </a:ext>
            </a:extLst>
          </p:cNvPr>
          <p:cNvCxnSpPr>
            <a:cxnSpLocks/>
            <a:stCxn id="15" idx="2"/>
            <a:endCxn id="11" idx="6"/>
          </p:cNvCxnSpPr>
          <p:nvPr/>
        </p:nvCxnSpPr>
        <p:spPr>
          <a:xfrm flipH="1">
            <a:off x="10253563" y="3601395"/>
            <a:ext cx="974237" cy="126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直线连接符 56">
            <a:extLst>
              <a:ext uri="{FF2B5EF4-FFF2-40B4-BE49-F238E27FC236}">
                <a16:creationId xmlns:a16="http://schemas.microsoft.com/office/drawing/2014/main" id="{334934DD-08D5-7742-109D-4820AA86CCF9}"/>
              </a:ext>
            </a:extLst>
          </p:cNvPr>
          <p:cNvCxnSpPr>
            <a:cxnSpLocks/>
            <a:stCxn id="11" idx="2"/>
            <a:endCxn id="7" idx="6"/>
          </p:cNvCxnSpPr>
          <p:nvPr/>
        </p:nvCxnSpPr>
        <p:spPr>
          <a:xfrm flipH="1">
            <a:off x="8801274" y="3727395"/>
            <a:ext cx="1200290" cy="101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直线连接符 59">
            <a:extLst>
              <a:ext uri="{FF2B5EF4-FFF2-40B4-BE49-F238E27FC236}">
                <a16:creationId xmlns:a16="http://schemas.microsoft.com/office/drawing/2014/main" id="{05E04F44-AD16-F303-619D-470F44BDD04D}"/>
              </a:ext>
            </a:extLst>
          </p:cNvPr>
          <p:cNvCxnSpPr>
            <a:cxnSpLocks/>
            <a:stCxn id="7" idx="3"/>
            <a:endCxn id="6" idx="6"/>
          </p:cNvCxnSpPr>
          <p:nvPr/>
        </p:nvCxnSpPr>
        <p:spPr>
          <a:xfrm flipH="1">
            <a:off x="6989514" y="3917690"/>
            <a:ext cx="1596665" cy="36184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直线连接符 62">
            <a:extLst>
              <a:ext uri="{FF2B5EF4-FFF2-40B4-BE49-F238E27FC236}">
                <a16:creationId xmlns:a16="http://schemas.microsoft.com/office/drawing/2014/main" id="{8FD61F07-0635-FD2E-6385-6F3A2A1F2AE9}"/>
              </a:ext>
            </a:extLst>
          </p:cNvPr>
          <p:cNvCxnSpPr>
            <a:cxnSpLocks/>
            <a:stCxn id="8" idx="1"/>
            <a:endCxn id="6" idx="5"/>
          </p:cNvCxnSpPr>
          <p:nvPr/>
        </p:nvCxnSpPr>
        <p:spPr>
          <a:xfrm flipH="1" flipV="1">
            <a:off x="6952610" y="4368628"/>
            <a:ext cx="540012" cy="98113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直线连接符 65">
            <a:extLst>
              <a:ext uri="{FF2B5EF4-FFF2-40B4-BE49-F238E27FC236}">
                <a16:creationId xmlns:a16="http://schemas.microsoft.com/office/drawing/2014/main" id="{78BD4538-2674-D468-B44D-1FE1E0E26FA0}"/>
              </a:ext>
            </a:extLst>
          </p:cNvPr>
          <p:cNvCxnSpPr>
            <a:cxnSpLocks/>
            <a:stCxn id="9" idx="0"/>
            <a:endCxn id="7" idx="4"/>
          </p:cNvCxnSpPr>
          <p:nvPr/>
        </p:nvCxnSpPr>
        <p:spPr>
          <a:xfrm flipH="1" flipV="1">
            <a:off x="8675275" y="3954594"/>
            <a:ext cx="126000" cy="88057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直线连接符 69">
            <a:extLst>
              <a:ext uri="{FF2B5EF4-FFF2-40B4-BE49-F238E27FC236}">
                <a16:creationId xmlns:a16="http://schemas.microsoft.com/office/drawing/2014/main" id="{4FFA06E5-540D-2556-B249-928E028E5BC5}"/>
              </a:ext>
            </a:extLst>
          </p:cNvPr>
          <p:cNvCxnSpPr>
            <a:cxnSpLocks/>
            <a:stCxn id="9" idx="3"/>
            <a:endCxn id="8" idx="6"/>
          </p:cNvCxnSpPr>
          <p:nvPr/>
        </p:nvCxnSpPr>
        <p:spPr>
          <a:xfrm flipH="1">
            <a:off x="7707717" y="5050261"/>
            <a:ext cx="1004462" cy="38859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直线连接符 72">
            <a:extLst>
              <a:ext uri="{FF2B5EF4-FFF2-40B4-BE49-F238E27FC236}">
                <a16:creationId xmlns:a16="http://schemas.microsoft.com/office/drawing/2014/main" id="{26B3E1B6-DF1C-3B52-5E5B-2FAE38F1DA31}"/>
              </a:ext>
            </a:extLst>
          </p:cNvPr>
          <p:cNvCxnSpPr>
            <a:cxnSpLocks/>
            <a:stCxn id="12" idx="2"/>
            <a:endCxn id="8" idx="5"/>
          </p:cNvCxnSpPr>
          <p:nvPr/>
        </p:nvCxnSpPr>
        <p:spPr>
          <a:xfrm flipH="1" flipV="1">
            <a:off x="7670813" y="5527953"/>
            <a:ext cx="2075738" cy="3621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直线连接符 75">
            <a:extLst>
              <a:ext uri="{FF2B5EF4-FFF2-40B4-BE49-F238E27FC236}">
                <a16:creationId xmlns:a16="http://schemas.microsoft.com/office/drawing/2014/main" id="{0E8E3F19-E188-8D23-C9C1-5FE511334171}"/>
              </a:ext>
            </a:extLst>
          </p:cNvPr>
          <p:cNvCxnSpPr>
            <a:cxnSpLocks/>
            <a:stCxn id="11" idx="3"/>
            <a:endCxn id="9" idx="7"/>
          </p:cNvCxnSpPr>
          <p:nvPr/>
        </p:nvCxnSpPr>
        <p:spPr>
          <a:xfrm flipH="1">
            <a:off x="8890370" y="3816490"/>
            <a:ext cx="1148098" cy="105558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直线连接符 78">
            <a:extLst>
              <a:ext uri="{FF2B5EF4-FFF2-40B4-BE49-F238E27FC236}">
                <a16:creationId xmlns:a16="http://schemas.microsoft.com/office/drawing/2014/main" id="{BAAADD4D-6BD6-2FDF-E915-AFC185018F8A}"/>
              </a:ext>
            </a:extLst>
          </p:cNvPr>
          <p:cNvCxnSpPr>
            <a:cxnSpLocks/>
            <a:stCxn id="11" idx="4"/>
            <a:endCxn id="13" idx="1"/>
          </p:cNvCxnSpPr>
          <p:nvPr/>
        </p:nvCxnSpPr>
        <p:spPr>
          <a:xfrm>
            <a:off x="10127564" y="3853394"/>
            <a:ext cx="437887" cy="9720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直线连接符 83">
            <a:extLst>
              <a:ext uri="{FF2B5EF4-FFF2-40B4-BE49-F238E27FC236}">
                <a16:creationId xmlns:a16="http://schemas.microsoft.com/office/drawing/2014/main" id="{C9E6EAC7-F0CB-E4FD-7F50-07718F2BAE6F}"/>
              </a:ext>
            </a:extLst>
          </p:cNvPr>
          <p:cNvCxnSpPr>
            <a:cxnSpLocks/>
            <a:stCxn id="12" idx="7"/>
            <a:endCxn id="13" idx="4"/>
          </p:cNvCxnSpPr>
          <p:nvPr/>
        </p:nvCxnSpPr>
        <p:spPr>
          <a:xfrm flipV="1">
            <a:off x="9961646" y="5040564"/>
            <a:ext cx="692901" cy="76044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直线连接符 88">
            <a:extLst>
              <a:ext uri="{FF2B5EF4-FFF2-40B4-BE49-F238E27FC236}">
                <a16:creationId xmlns:a16="http://schemas.microsoft.com/office/drawing/2014/main" id="{34D1A79D-0701-CAA7-75EC-BB2F28121FF3}"/>
              </a:ext>
            </a:extLst>
          </p:cNvPr>
          <p:cNvCxnSpPr>
            <a:cxnSpLocks/>
            <a:stCxn id="13" idx="2"/>
            <a:endCxn id="9" idx="6"/>
          </p:cNvCxnSpPr>
          <p:nvPr/>
        </p:nvCxnSpPr>
        <p:spPr>
          <a:xfrm flipH="1">
            <a:off x="8927274" y="4914565"/>
            <a:ext cx="1601273" cy="4660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直线连接符 91">
            <a:extLst>
              <a:ext uri="{FF2B5EF4-FFF2-40B4-BE49-F238E27FC236}">
                <a16:creationId xmlns:a16="http://schemas.microsoft.com/office/drawing/2014/main" id="{E27E9793-9FBE-B0FA-23BD-CEA63F157D42}"/>
              </a:ext>
            </a:extLst>
          </p:cNvPr>
          <p:cNvCxnSpPr>
            <a:cxnSpLocks/>
            <a:stCxn id="12" idx="1"/>
            <a:endCxn id="9" idx="4"/>
          </p:cNvCxnSpPr>
          <p:nvPr/>
        </p:nvCxnSpPr>
        <p:spPr>
          <a:xfrm flipH="1" flipV="1">
            <a:off x="8801275" y="5087165"/>
            <a:ext cx="982180" cy="7138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15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62FB62-0AD9-0BB1-48B7-21F995A17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1310"/>
          </a:xfrm>
        </p:spPr>
        <p:txBody>
          <a:bodyPr>
            <a:normAutofit fontScale="90000"/>
          </a:bodyPr>
          <a:lstStyle/>
          <a:p>
            <a:r>
              <a:rPr kumimoji="1" lang="en-US" altLang="zh-CN" sz="3600" dirty="0"/>
              <a:t>Single-Failure RP in Unweighted Digraphs [RZ, 2005]</a:t>
            </a:r>
            <a:endParaRPr kumimoji="1" lang="zh-CN" altLang="en-US" sz="3600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8536789-980B-E9D3-7AA2-7B5305EC82E8}"/>
              </a:ext>
            </a:extLst>
          </p:cNvPr>
          <p:cNvSpPr/>
          <p:nvPr/>
        </p:nvSpPr>
        <p:spPr>
          <a:xfrm>
            <a:off x="10676367" y="578075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C135AD04-C9F4-261A-DF4C-F14B77F7BCCB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>
            <a:off x="1351510" y="5884148"/>
            <a:ext cx="9324857" cy="22609"/>
          </a:xfrm>
          <a:prstGeom prst="straightConnector1">
            <a:avLst/>
          </a:prstGeom>
          <a:ln w="31750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图形 7" descr="十字架徽章 纯色填充">
            <a:extLst>
              <a:ext uri="{FF2B5EF4-FFF2-40B4-BE49-F238E27FC236}">
                <a16:creationId xmlns:a16="http://schemas.microsoft.com/office/drawing/2014/main" id="{1BFF80EC-2EFD-E1DE-9E5C-4D2618A30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07698" y="5481341"/>
            <a:ext cx="790416" cy="79041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4885EA2D-9BE2-36BD-97BB-B46D2FFFF14E}"/>
              </a:ext>
            </a:extLst>
          </p:cNvPr>
          <p:cNvSpPr txBox="1"/>
          <p:nvPr/>
        </p:nvSpPr>
        <p:spPr>
          <a:xfrm>
            <a:off x="1060240" y="6010147"/>
            <a:ext cx="330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s</a:t>
            </a:r>
            <a:endParaRPr kumimoji="1" lang="zh-CN" altLang="en-US" sz="28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C448644-93BA-E954-C84C-5DC0DE69173F}"/>
              </a:ext>
            </a:extLst>
          </p:cNvPr>
          <p:cNvSpPr txBox="1"/>
          <p:nvPr/>
        </p:nvSpPr>
        <p:spPr>
          <a:xfrm>
            <a:off x="10660542" y="6032756"/>
            <a:ext cx="298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t</a:t>
            </a:r>
            <a:endParaRPr kumimoji="1" lang="zh-CN" altLang="en-US" sz="2800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4C7EA59E-6DBD-BEE2-BCE8-2544827456BC}"/>
              </a:ext>
            </a:extLst>
          </p:cNvPr>
          <p:cNvSpPr/>
          <p:nvPr/>
        </p:nvSpPr>
        <p:spPr>
          <a:xfrm>
            <a:off x="1099511" y="5758148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内容占位符 2">
                <a:extLst>
                  <a:ext uri="{FF2B5EF4-FFF2-40B4-BE49-F238E27FC236}">
                    <a16:creationId xmlns:a16="http://schemas.microsoft.com/office/drawing/2014/main" id="{A3002BD9-55C7-14AE-CFAC-D3632699F3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267729"/>
                <a:ext cx="10515600" cy="3012423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 fontScale="925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kumimoji="1" lang="en-US" altLang="zh-CN" b="1" u="sng" dirty="0"/>
                  <a:t>Fact:</a:t>
                </a:r>
                <a:r>
                  <a:rPr kumimoji="1" lang="en-US" altLang="zh-CN" dirty="0"/>
                  <a:t>  RP = </a:t>
                </a:r>
                <a:r>
                  <a:rPr kumimoji="1" lang="en-US" altLang="zh-CN" b="1" dirty="0">
                    <a:solidFill>
                      <a:srgbClr val="00B0F0"/>
                    </a:solidFill>
                  </a:rPr>
                  <a:t>prefix</a:t>
                </a:r>
                <a:r>
                  <a:rPr kumimoji="1" lang="en-US" altLang="zh-CN" dirty="0"/>
                  <a:t> + </a:t>
                </a:r>
                <a:r>
                  <a:rPr kumimoji="1" lang="en-US" altLang="zh-CN" b="1" dirty="0">
                    <a:solidFill>
                      <a:srgbClr val="00B050"/>
                    </a:solidFill>
                  </a:rPr>
                  <a:t>detour</a:t>
                </a:r>
                <a:r>
                  <a:rPr kumimoji="1" lang="en-US" altLang="zh-CN" dirty="0"/>
                  <a:t> + </a:t>
                </a:r>
                <a:r>
                  <a:rPr kumimoji="1" lang="en-US" altLang="zh-CN" b="1" dirty="0">
                    <a:solidFill>
                      <a:srgbClr val="00B0F0"/>
                    </a:solidFill>
                  </a:rPr>
                  <a:t>suffix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kumimoji="1" lang="en-US" altLang="zh-CN" b="1" u="sng" dirty="0"/>
                  <a:t>Case 1:</a:t>
                </a:r>
                <a:r>
                  <a:rPr kumimoji="1" lang="en-US" altLang="zh-CN" dirty="0"/>
                  <a:t>  detour &gt;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endParaRPr kumimoji="1" lang="en-US" altLang="zh-CN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kumimoji="1" lang="en-US" altLang="zh-CN" dirty="0"/>
                  <a:t>Sample a 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random set U</a:t>
                </a:r>
                <a:r>
                  <a:rPr kumimoji="1" lang="en-US" altLang="zh-CN" dirty="0"/>
                  <a:t> of size </a:t>
                </a:r>
                <a14:m>
                  <m:oMath xmlns:m="http://schemas.openxmlformats.org/officeDocument/2006/math">
                    <m:r>
                      <a:rPr kumimoji="1" lang="en-US" altLang="zh-CN" b="0" i="0" smtClean="0">
                        <a:latin typeface="Cambria Math" panose="02040503050406030204" pitchFamily="18" charset="0"/>
                      </a:rPr>
                      <m:t>10</m:t>
                    </m:r>
                    <m:rad>
                      <m:radPr>
                        <m:degHide m:val="on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  <m:func>
                      <m:func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endParaRPr kumimoji="1" lang="en-US" altLang="zh-CN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kumimoji="1" lang="en-US" altLang="zh-CN" dirty="0"/>
                  <a:t>Run 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SSSP</a:t>
                </a:r>
                <a:r>
                  <a:rPr kumimoji="1" lang="en-US" altLang="zh-CN" dirty="0"/>
                  <a:t> at each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kumimoji="1" lang="en-US" altLang="zh-CN" dirty="0"/>
                  <a:t> in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∖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1" lang="en-US" altLang="zh-CN" dirty="0"/>
                  <a:t> in runtime =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  <m:rad>
                      <m:radPr>
                        <m:degHide m:val="on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endParaRPr kumimoji="1" lang="en-US" altLang="zh-CN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kumimoji="1" lang="en-US" altLang="zh-CN" dirty="0"/>
                  <a:t>Recover detour using SSSP, then prefix &amp; suffix using standard interval data structures in total runtime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kumimoji="1" lang="en-US" altLang="zh-CN" dirty="0"/>
              </a:p>
            </p:txBody>
          </p:sp>
        </mc:Choice>
        <mc:Fallback xmlns="">
          <p:sp>
            <p:nvSpPr>
              <p:cNvPr id="16" name="内容占位符 2">
                <a:extLst>
                  <a:ext uri="{FF2B5EF4-FFF2-40B4-BE49-F238E27FC236}">
                    <a16:creationId xmlns:a16="http://schemas.microsoft.com/office/drawing/2014/main" id="{A3002BD9-55C7-14AE-CFAC-D3632699F3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267729"/>
                <a:ext cx="10515600" cy="3012423"/>
              </a:xfrm>
              <a:prstGeom prst="rect">
                <a:avLst/>
              </a:prstGeom>
              <a:blipFill>
                <a:blip r:embed="rId4"/>
                <a:stretch>
                  <a:fillRect l="-1043" t="-3846" r="-58" b="-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椭圆 2">
            <a:extLst>
              <a:ext uri="{FF2B5EF4-FFF2-40B4-BE49-F238E27FC236}">
                <a16:creationId xmlns:a16="http://schemas.microsoft.com/office/drawing/2014/main" id="{7F2D2281-7A9D-DA4C-20DA-4C5B3F4AEE34}"/>
              </a:ext>
            </a:extLst>
          </p:cNvPr>
          <p:cNvSpPr/>
          <p:nvPr/>
        </p:nvSpPr>
        <p:spPr>
          <a:xfrm>
            <a:off x="3861427" y="5769452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AE9EEF6E-BDCA-B298-90C6-BCF87295F8A2}"/>
              </a:ext>
            </a:extLst>
          </p:cNvPr>
          <p:cNvSpPr/>
          <p:nvPr/>
        </p:nvSpPr>
        <p:spPr>
          <a:xfrm>
            <a:off x="7599373" y="5750549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" name="任意形状 10">
            <a:extLst>
              <a:ext uri="{FF2B5EF4-FFF2-40B4-BE49-F238E27FC236}">
                <a16:creationId xmlns:a16="http://schemas.microsoft.com/office/drawing/2014/main" id="{E0832117-14D8-B2E9-669D-FC4022632415}"/>
              </a:ext>
            </a:extLst>
          </p:cNvPr>
          <p:cNvSpPr/>
          <p:nvPr/>
        </p:nvSpPr>
        <p:spPr>
          <a:xfrm>
            <a:off x="4083485" y="4538839"/>
            <a:ext cx="3494762" cy="1235659"/>
          </a:xfrm>
          <a:custGeom>
            <a:avLst/>
            <a:gdLst>
              <a:gd name="connsiteX0" fmla="*/ 0 w 3494762"/>
              <a:gd name="connsiteY0" fmla="*/ 2197606 h 2197606"/>
              <a:gd name="connsiteX1" fmla="*/ 676405 w 3494762"/>
              <a:gd name="connsiteY1" fmla="*/ 1558778 h 2197606"/>
              <a:gd name="connsiteX2" fmla="*/ 1327759 w 3494762"/>
              <a:gd name="connsiteY2" fmla="*/ 168389 h 2197606"/>
              <a:gd name="connsiteX3" fmla="*/ 2317315 w 3494762"/>
              <a:gd name="connsiteY3" fmla="*/ 180915 h 2197606"/>
              <a:gd name="connsiteX4" fmla="*/ 2968668 w 3494762"/>
              <a:gd name="connsiteY4" fmla="*/ 1583830 h 2197606"/>
              <a:gd name="connsiteX5" fmla="*/ 3494762 w 3494762"/>
              <a:gd name="connsiteY5" fmla="*/ 2197606 h 2197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4762" h="2197606">
                <a:moveTo>
                  <a:pt x="0" y="2197606"/>
                </a:moveTo>
                <a:cubicBezTo>
                  <a:pt x="227556" y="2047293"/>
                  <a:pt x="455112" y="1896981"/>
                  <a:pt x="676405" y="1558778"/>
                </a:cubicBezTo>
                <a:cubicBezTo>
                  <a:pt x="897698" y="1220575"/>
                  <a:pt x="1054274" y="398033"/>
                  <a:pt x="1327759" y="168389"/>
                </a:cubicBezTo>
                <a:cubicBezTo>
                  <a:pt x="1601244" y="-61255"/>
                  <a:pt x="2043830" y="-54992"/>
                  <a:pt x="2317315" y="180915"/>
                </a:cubicBezTo>
                <a:cubicBezTo>
                  <a:pt x="2590800" y="416822"/>
                  <a:pt x="2772427" y="1247715"/>
                  <a:pt x="2968668" y="1583830"/>
                </a:cubicBezTo>
                <a:cubicBezTo>
                  <a:pt x="3164909" y="1919945"/>
                  <a:pt x="3329835" y="2058775"/>
                  <a:pt x="3494762" y="2197606"/>
                </a:cubicBezTo>
              </a:path>
            </a:pathLst>
          </a:custGeom>
          <a:noFill/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26A6D95D-3611-0C6F-6C5D-56EE6F2FCC3C}"/>
              </a:ext>
            </a:extLst>
          </p:cNvPr>
          <p:cNvSpPr/>
          <p:nvPr/>
        </p:nvSpPr>
        <p:spPr>
          <a:xfrm>
            <a:off x="5826978" y="4425032"/>
            <a:ext cx="251999" cy="2519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7" name="任意形状 16">
            <a:extLst>
              <a:ext uri="{FF2B5EF4-FFF2-40B4-BE49-F238E27FC236}">
                <a16:creationId xmlns:a16="http://schemas.microsoft.com/office/drawing/2014/main" id="{75388B00-A271-D17E-01BE-8FBFFE1B8125}"/>
              </a:ext>
            </a:extLst>
          </p:cNvPr>
          <p:cNvSpPr/>
          <p:nvPr/>
        </p:nvSpPr>
        <p:spPr>
          <a:xfrm>
            <a:off x="4194048" y="4645152"/>
            <a:ext cx="1597152" cy="1182624"/>
          </a:xfrm>
          <a:custGeom>
            <a:avLst/>
            <a:gdLst>
              <a:gd name="connsiteX0" fmla="*/ 0 w 1597152"/>
              <a:gd name="connsiteY0" fmla="*/ 1182624 h 1182624"/>
              <a:gd name="connsiteX1" fmla="*/ 377952 w 1597152"/>
              <a:gd name="connsiteY1" fmla="*/ 1036320 h 1182624"/>
              <a:gd name="connsiteX2" fmla="*/ 707136 w 1597152"/>
              <a:gd name="connsiteY2" fmla="*/ 829056 h 1182624"/>
              <a:gd name="connsiteX3" fmla="*/ 890016 w 1597152"/>
              <a:gd name="connsiteY3" fmla="*/ 524256 h 1182624"/>
              <a:gd name="connsiteX4" fmla="*/ 1121664 w 1597152"/>
              <a:gd name="connsiteY4" fmla="*/ 182880 h 1182624"/>
              <a:gd name="connsiteX5" fmla="*/ 1438656 w 1597152"/>
              <a:gd name="connsiteY5" fmla="*/ 36576 h 1182624"/>
              <a:gd name="connsiteX6" fmla="*/ 1597152 w 1597152"/>
              <a:gd name="connsiteY6" fmla="*/ 0 h 1182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7152" h="1182624">
                <a:moveTo>
                  <a:pt x="0" y="1182624"/>
                </a:moveTo>
                <a:cubicBezTo>
                  <a:pt x="130048" y="1138936"/>
                  <a:pt x="260096" y="1095248"/>
                  <a:pt x="377952" y="1036320"/>
                </a:cubicBezTo>
                <a:cubicBezTo>
                  <a:pt x="495808" y="977392"/>
                  <a:pt x="621792" y="914400"/>
                  <a:pt x="707136" y="829056"/>
                </a:cubicBezTo>
                <a:cubicBezTo>
                  <a:pt x="792480" y="743712"/>
                  <a:pt x="820928" y="631952"/>
                  <a:pt x="890016" y="524256"/>
                </a:cubicBezTo>
                <a:cubicBezTo>
                  <a:pt x="959104" y="416560"/>
                  <a:pt x="1030224" y="264160"/>
                  <a:pt x="1121664" y="182880"/>
                </a:cubicBezTo>
                <a:cubicBezTo>
                  <a:pt x="1213104" y="101600"/>
                  <a:pt x="1359408" y="67056"/>
                  <a:pt x="1438656" y="36576"/>
                </a:cubicBezTo>
                <a:cubicBezTo>
                  <a:pt x="1517904" y="6096"/>
                  <a:pt x="1557528" y="3048"/>
                  <a:pt x="1597152" y="0"/>
                </a:cubicBezTo>
              </a:path>
            </a:pathLst>
          </a:custGeom>
          <a:noFill/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任意形状 18">
            <a:extLst>
              <a:ext uri="{FF2B5EF4-FFF2-40B4-BE49-F238E27FC236}">
                <a16:creationId xmlns:a16="http://schemas.microsoft.com/office/drawing/2014/main" id="{1B6F6854-46FC-23A5-D862-418DBE78D455}"/>
              </a:ext>
            </a:extLst>
          </p:cNvPr>
          <p:cNvSpPr/>
          <p:nvPr/>
        </p:nvSpPr>
        <p:spPr>
          <a:xfrm>
            <a:off x="6108192" y="4657344"/>
            <a:ext cx="1389888" cy="1182624"/>
          </a:xfrm>
          <a:custGeom>
            <a:avLst/>
            <a:gdLst>
              <a:gd name="connsiteX0" fmla="*/ 0 w 1389888"/>
              <a:gd name="connsiteY0" fmla="*/ 0 h 1182624"/>
              <a:gd name="connsiteX1" fmla="*/ 243840 w 1389888"/>
              <a:gd name="connsiteY1" fmla="*/ 60960 h 1182624"/>
              <a:gd name="connsiteX2" fmla="*/ 390144 w 1389888"/>
              <a:gd name="connsiteY2" fmla="*/ 195072 h 1182624"/>
              <a:gd name="connsiteX3" fmla="*/ 585216 w 1389888"/>
              <a:gd name="connsiteY3" fmla="*/ 475488 h 1182624"/>
              <a:gd name="connsiteX4" fmla="*/ 743712 w 1389888"/>
              <a:gd name="connsiteY4" fmla="*/ 731520 h 1182624"/>
              <a:gd name="connsiteX5" fmla="*/ 975360 w 1389888"/>
              <a:gd name="connsiteY5" fmla="*/ 926592 h 1182624"/>
              <a:gd name="connsiteX6" fmla="*/ 1389888 w 1389888"/>
              <a:gd name="connsiteY6" fmla="*/ 1182624 h 1182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9888" h="1182624">
                <a:moveTo>
                  <a:pt x="0" y="0"/>
                </a:moveTo>
                <a:cubicBezTo>
                  <a:pt x="89408" y="14224"/>
                  <a:pt x="178816" y="28448"/>
                  <a:pt x="243840" y="60960"/>
                </a:cubicBezTo>
                <a:cubicBezTo>
                  <a:pt x="308864" y="93472"/>
                  <a:pt x="333248" y="125984"/>
                  <a:pt x="390144" y="195072"/>
                </a:cubicBezTo>
                <a:cubicBezTo>
                  <a:pt x="447040" y="264160"/>
                  <a:pt x="526288" y="386080"/>
                  <a:pt x="585216" y="475488"/>
                </a:cubicBezTo>
                <a:cubicBezTo>
                  <a:pt x="644144" y="564896"/>
                  <a:pt x="678688" y="656336"/>
                  <a:pt x="743712" y="731520"/>
                </a:cubicBezTo>
                <a:cubicBezTo>
                  <a:pt x="808736" y="806704"/>
                  <a:pt x="867664" y="851408"/>
                  <a:pt x="975360" y="926592"/>
                </a:cubicBezTo>
                <a:cubicBezTo>
                  <a:pt x="1083056" y="1001776"/>
                  <a:pt x="1236472" y="1092200"/>
                  <a:pt x="1389888" y="1182624"/>
                </a:cubicBezTo>
              </a:path>
            </a:pathLst>
          </a:custGeom>
          <a:noFill/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7355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62FB62-0AD9-0BB1-48B7-21F995A17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1310"/>
          </a:xfrm>
        </p:spPr>
        <p:txBody>
          <a:bodyPr>
            <a:normAutofit fontScale="90000"/>
          </a:bodyPr>
          <a:lstStyle/>
          <a:p>
            <a:r>
              <a:rPr kumimoji="1" lang="en-US" altLang="zh-CN" sz="3600" dirty="0"/>
              <a:t>Single-Failure RP in Unweighted Digraphs [RZ, 2005]</a:t>
            </a:r>
            <a:endParaRPr kumimoji="1" lang="zh-CN" altLang="en-US" sz="3600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8536789-980B-E9D3-7AA2-7B5305EC82E8}"/>
              </a:ext>
            </a:extLst>
          </p:cNvPr>
          <p:cNvSpPr/>
          <p:nvPr/>
        </p:nvSpPr>
        <p:spPr>
          <a:xfrm>
            <a:off x="10676367" y="578075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C135AD04-C9F4-261A-DF4C-F14B77F7BCCB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>
            <a:off x="1351510" y="5884148"/>
            <a:ext cx="9324857" cy="22609"/>
          </a:xfrm>
          <a:prstGeom prst="straightConnector1">
            <a:avLst/>
          </a:prstGeom>
          <a:ln w="31750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4885EA2D-9BE2-36BD-97BB-B46D2FFFF14E}"/>
              </a:ext>
            </a:extLst>
          </p:cNvPr>
          <p:cNvSpPr txBox="1"/>
          <p:nvPr/>
        </p:nvSpPr>
        <p:spPr>
          <a:xfrm>
            <a:off x="1060240" y="6010147"/>
            <a:ext cx="330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s</a:t>
            </a:r>
            <a:endParaRPr kumimoji="1" lang="zh-CN" altLang="en-US" sz="28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C448644-93BA-E954-C84C-5DC0DE69173F}"/>
              </a:ext>
            </a:extLst>
          </p:cNvPr>
          <p:cNvSpPr txBox="1"/>
          <p:nvPr/>
        </p:nvSpPr>
        <p:spPr>
          <a:xfrm>
            <a:off x="10660542" y="6032756"/>
            <a:ext cx="298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t</a:t>
            </a:r>
            <a:endParaRPr kumimoji="1" lang="zh-CN" altLang="en-US" sz="2800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4C7EA59E-6DBD-BEE2-BCE8-2544827456BC}"/>
              </a:ext>
            </a:extLst>
          </p:cNvPr>
          <p:cNvSpPr/>
          <p:nvPr/>
        </p:nvSpPr>
        <p:spPr>
          <a:xfrm>
            <a:off x="1099511" y="5758148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内容占位符 2">
                <a:extLst>
                  <a:ext uri="{FF2B5EF4-FFF2-40B4-BE49-F238E27FC236}">
                    <a16:creationId xmlns:a16="http://schemas.microsoft.com/office/drawing/2014/main" id="{A3002BD9-55C7-14AE-CFAC-D3632699F3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267729"/>
                <a:ext cx="10515600" cy="3012423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kumimoji="1" lang="en-US" altLang="zh-CN" b="1" u="sng" dirty="0"/>
                  <a:t>Fact:</a:t>
                </a:r>
                <a:r>
                  <a:rPr kumimoji="1" lang="en-US" altLang="zh-CN" dirty="0"/>
                  <a:t>  RP = </a:t>
                </a:r>
                <a:r>
                  <a:rPr kumimoji="1" lang="en-US" altLang="zh-CN" b="1" dirty="0">
                    <a:solidFill>
                      <a:srgbClr val="00B0F0"/>
                    </a:solidFill>
                  </a:rPr>
                  <a:t>prefix</a:t>
                </a:r>
                <a:r>
                  <a:rPr kumimoji="1" lang="en-US" altLang="zh-CN" dirty="0"/>
                  <a:t> + </a:t>
                </a:r>
                <a:r>
                  <a:rPr kumimoji="1" lang="en-US" altLang="zh-CN" b="1" dirty="0">
                    <a:solidFill>
                      <a:srgbClr val="00B050"/>
                    </a:solidFill>
                  </a:rPr>
                  <a:t>detour</a:t>
                </a:r>
                <a:r>
                  <a:rPr kumimoji="1" lang="en-US" altLang="zh-CN" dirty="0"/>
                  <a:t> + </a:t>
                </a:r>
                <a:r>
                  <a:rPr kumimoji="1" lang="en-US" altLang="zh-CN" b="1" dirty="0">
                    <a:solidFill>
                      <a:srgbClr val="00B0F0"/>
                    </a:solidFill>
                  </a:rPr>
                  <a:t>suffix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kumimoji="1" lang="en-US" altLang="zh-CN" b="1" u="sng" dirty="0"/>
                  <a:t>Case 2:</a:t>
                </a:r>
                <a:r>
                  <a:rPr kumimoji="1" lang="en-US" altLang="zh-CN" dirty="0"/>
                  <a:t>  detour &lt;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endParaRPr kumimoji="1" lang="en-US" altLang="zh-CN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kumimoji="1" lang="en-US" altLang="zh-CN" dirty="0"/>
                  <a:t>Observation: detours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r>
                  <a:rPr kumimoji="1" lang="en-US" altLang="zh-CN" dirty="0"/>
                  <a:t>-apart are vertex-disjoint</a:t>
                </a:r>
              </a:p>
              <a:p>
                <a:pPr marL="0" indent="0">
                  <a:buNone/>
                </a:pPr>
                <a:endParaRPr kumimoji="1" lang="en-US" altLang="zh-CN" dirty="0"/>
              </a:p>
            </p:txBody>
          </p:sp>
        </mc:Choice>
        <mc:Fallback xmlns="">
          <p:sp>
            <p:nvSpPr>
              <p:cNvPr id="16" name="内容占位符 2">
                <a:extLst>
                  <a:ext uri="{FF2B5EF4-FFF2-40B4-BE49-F238E27FC236}">
                    <a16:creationId xmlns:a16="http://schemas.microsoft.com/office/drawing/2014/main" id="{A3002BD9-55C7-14AE-CFAC-D3632699F3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267729"/>
                <a:ext cx="10515600" cy="3012423"/>
              </a:xfrm>
              <a:prstGeom prst="rect">
                <a:avLst/>
              </a:prstGeom>
              <a:blipFill>
                <a:blip r:embed="rId2"/>
                <a:stretch>
                  <a:fillRect l="-1206" t="-33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任意形状 3">
            <a:extLst>
              <a:ext uri="{FF2B5EF4-FFF2-40B4-BE49-F238E27FC236}">
                <a16:creationId xmlns:a16="http://schemas.microsoft.com/office/drawing/2014/main" id="{68CF82F3-292B-3D91-59C0-0B681DA7F2E5}"/>
              </a:ext>
            </a:extLst>
          </p:cNvPr>
          <p:cNvSpPr/>
          <p:nvPr/>
        </p:nvSpPr>
        <p:spPr>
          <a:xfrm>
            <a:off x="2899941" y="4189858"/>
            <a:ext cx="1316736" cy="1532583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形 9" descr="十字架徽章 纯色填充">
            <a:extLst>
              <a:ext uri="{FF2B5EF4-FFF2-40B4-BE49-F238E27FC236}">
                <a16:creationId xmlns:a16="http://schemas.microsoft.com/office/drawing/2014/main" id="{0A32F68A-BB18-3F68-0360-D950DCE84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2378" y="5649952"/>
            <a:ext cx="491000" cy="491000"/>
          </a:xfrm>
          <a:prstGeom prst="rect">
            <a:avLst/>
          </a:prstGeom>
        </p:spPr>
      </p:pic>
      <p:sp>
        <p:nvSpPr>
          <p:cNvPr id="12" name="椭圆 11">
            <a:extLst>
              <a:ext uri="{FF2B5EF4-FFF2-40B4-BE49-F238E27FC236}">
                <a16:creationId xmlns:a16="http://schemas.microsoft.com/office/drawing/2014/main" id="{358FADF4-5A16-CFA7-DD94-7D64898EA778}"/>
              </a:ext>
            </a:extLst>
          </p:cNvPr>
          <p:cNvSpPr/>
          <p:nvPr/>
        </p:nvSpPr>
        <p:spPr>
          <a:xfrm>
            <a:off x="2780998" y="575814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A5CDD3A4-F320-D3F7-C1A3-259D167F52C1}"/>
              </a:ext>
            </a:extLst>
          </p:cNvPr>
          <p:cNvSpPr/>
          <p:nvPr/>
        </p:nvSpPr>
        <p:spPr>
          <a:xfrm>
            <a:off x="4077723" y="575814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8" name="任意形状 17">
            <a:extLst>
              <a:ext uri="{FF2B5EF4-FFF2-40B4-BE49-F238E27FC236}">
                <a16:creationId xmlns:a16="http://schemas.microsoft.com/office/drawing/2014/main" id="{718D142D-14F8-2F7F-44D4-F2D51C7CB1A3}"/>
              </a:ext>
            </a:extLst>
          </p:cNvPr>
          <p:cNvSpPr/>
          <p:nvPr/>
        </p:nvSpPr>
        <p:spPr>
          <a:xfrm>
            <a:off x="7716998" y="4189858"/>
            <a:ext cx="1316736" cy="1532583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0" name="图形 19" descr="十字架徽章 纯色填充">
            <a:extLst>
              <a:ext uri="{FF2B5EF4-FFF2-40B4-BE49-F238E27FC236}">
                <a16:creationId xmlns:a16="http://schemas.microsoft.com/office/drawing/2014/main" id="{780E0A37-4870-0D27-890A-D326036DF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9435" y="5649952"/>
            <a:ext cx="491000" cy="491000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F071AD6F-4E40-D575-D477-4536B9F3685E}"/>
              </a:ext>
            </a:extLst>
          </p:cNvPr>
          <p:cNvSpPr/>
          <p:nvPr/>
        </p:nvSpPr>
        <p:spPr>
          <a:xfrm>
            <a:off x="7598055" y="575814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A9442CD4-1772-E546-E86E-AC74EDF4D7A7}"/>
              </a:ext>
            </a:extLst>
          </p:cNvPr>
          <p:cNvSpPr/>
          <p:nvPr/>
        </p:nvSpPr>
        <p:spPr>
          <a:xfrm>
            <a:off x="8894780" y="575814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36" name="直线连接符 35">
            <a:extLst>
              <a:ext uri="{FF2B5EF4-FFF2-40B4-BE49-F238E27FC236}">
                <a16:creationId xmlns:a16="http://schemas.microsoft.com/office/drawing/2014/main" id="{16DD969A-0F18-ADA9-6FA8-0B1F5D736400}"/>
              </a:ext>
            </a:extLst>
          </p:cNvPr>
          <p:cNvCxnSpPr>
            <a:cxnSpLocks/>
          </p:cNvCxnSpPr>
          <p:nvPr/>
        </p:nvCxnSpPr>
        <p:spPr>
          <a:xfrm>
            <a:off x="4534125" y="6086827"/>
            <a:ext cx="0" cy="5658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线连接符 36">
            <a:extLst>
              <a:ext uri="{FF2B5EF4-FFF2-40B4-BE49-F238E27FC236}">
                <a16:creationId xmlns:a16="http://schemas.microsoft.com/office/drawing/2014/main" id="{E420EA66-E212-E3B7-A958-26D75761D69C}"/>
              </a:ext>
            </a:extLst>
          </p:cNvPr>
          <p:cNvCxnSpPr>
            <a:cxnSpLocks/>
          </p:cNvCxnSpPr>
          <p:nvPr/>
        </p:nvCxnSpPr>
        <p:spPr>
          <a:xfrm>
            <a:off x="7454109" y="6086827"/>
            <a:ext cx="0" cy="5658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线连接符 37">
            <a:extLst>
              <a:ext uri="{FF2B5EF4-FFF2-40B4-BE49-F238E27FC236}">
                <a16:creationId xmlns:a16="http://schemas.microsoft.com/office/drawing/2014/main" id="{9D64798E-475D-6F5F-0B2F-BB58DBC8938A}"/>
              </a:ext>
            </a:extLst>
          </p:cNvPr>
          <p:cNvCxnSpPr>
            <a:cxnSpLocks/>
          </p:cNvCxnSpPr>
          <p:nvPr/>
        </p:nvCxnSpPr>
        <p:spPr>
          <a:xfrm flipH="1">
            <a:off x="4534125" y="6378395"/>
            <a:ext cx="10485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线连接符 38">
            <a:extLst>
              <a:ext uri="{FF2B5EF4-FFF2-40B4-BE49-F238E27FC236}">
                <a16:creationId xmlns:a16="http://schemas.microsoft.com/office/drawing/2014/main" id="{B4530C41-A40B-8B65-FA14-70DAEAE25115}"/>
              </a:ext>
            </a:extLst>
          </p:cNvPr>
          <p:cNvCxnSpPr>
            <a:cxnSpLocks/>
          </p:cNvCxnSpPr>
          <p:nvPr/>
        </p:nvCxnSpPr>
        <p:spPr>
          <a:xfrm flipH="1">
            <a:off x="6277581" y="6378395"/>
            <a:ext cx="117652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8049775-F025-91A8-272A-198AD34E0AA0}"/>
                  </a:ext>
                </a:extLst>
              </p:cNvPr>
              <p:cNvSpPr txBox="1"/>
              <p:nvPr/>
            </p:nvSpPr>
            <p:spPr>
              <a:xfrm>
                <a:off x="5657636" y="6183566"/>
                <a:ext cx="595099" cy="372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b="0" dirty="0"/>
                  <a:t>5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8049775-F025-91A8-272A-198AD34E0A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7636" y="6183566"/>
                <a:ext cx="595099" cy="372410"/>
              </a:xfrm>
              <a:prstGeom prst="rect">
                <a:avLst/>
              </a:prstGeom>
              <a:blipFill>
                <a:blip r:embed="rId5"/>
                <a:stretch>
                  <a:fillRect l="-8333"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2760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62FB62-0AD9-0BB1-48B7-21F995A17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1310"/>
          </a:xfrm>
        </p:spPr>
        <p:txBody>
          <a:bodyPr>
            <a:normAutofit fontScale="90000"/>
          </a:bodyPr>
          <a:lstStyle/>
          <a:p>
            <a:r>
              <a:rPr kumimoji="1" lang="en-US" altLang="zh-CN" sz="3600" dirty="0"/>
              <a:t>Single-Failure RP in Unweighted Digraphs [RZ, 2005]</a:t>
            </a:r>
            <a:endParaRPr kumimoji="1" lang="zh-CN" altLang="en-US" sz="3600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8536789-980B-E9D3-7AA2-7B5305EC82E8}"/>
              </a:ext>
            </a:extLst>
          </p:cNvPr>
          <p:cNvSpPr/>
          <p:nvPr/>
        </p:nvSpPr>
        <p:spPr>
          <a:xfrm>
            <a:off x="10676367" y="578075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C135AD04-C9F4-261A-DF4C-F14B77F7BCCB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>
            <a:off x="1351510" y="5884148"/>
            <a:ext cx="9324857" cy="22609"/>
          </a:xfrm>
          <a:prstGeom prst="straightConnector1">
            <a:avLst/>
          </a:prstGeom>
          <a:ln w="31750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4885EA2D-9BE2-36BD-97BB-B46D2FFFF14E}"/>
              </a:ext>
            </a:extLst>
          </p:cNvPr>
          <p:cNvSpPr txBox="1"/>
          <p:nvPr/>
        </p:nvSpPr>
        <p:spPr>
          <a:xfrm>
            <a:off x="1060240" y="6010147"/>
            <a:ext cx="330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s</a:t>
            </a:r>
            <a:endParaRPr kumimoji="1" lang="zh-CN" altLang="en-US" sz="28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C448644-93BA-E954-C84C-5DC0DE69173F}"/>
              </a:ext>
            </a:extLst>
          </p:cNvPr>
          <p:cNvSpPr txBox="1"/>
          <p:nvPr/>
        </p:nvSpPr>
        <p:spPr>
          <a:xfrm>
            <a:off x="10660542" y="6032756"/>
            <a:ext cx="298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t</a:t>
            </a:r>
            <a:endParaRPr kumimoji="1" lang="zh-CN" altLang="en-US" sz="2800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4C7EA59E-6DBD-BEE2-BCE8-2544827456BC}"/>
              </a:ext>
            </a:extLst>
          </p:cNvPr>
          <p:cNvSpPr/>
          <p:nvPr/>
        </p:nvSpPr>
        <p:spPr>
          <a:xfrm>
            <a:off x="1099511" y="5758148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内容占位符 2">
                <a:extLst>
                  <a:ext uri="{FF2B5EF4-FFF2-40B4-BE49-F238E27FC236}">
                    <a16:creationId xmlns:a16="http://schemas.microsoft.com/office/drawing/2014/main" id="{A3002BD9-55C7-14AE-CFAC-D3632699F3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267730"/>
                <a:ext cx="10515600" cy="2500762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kumimoji="1" lang="en-US" altLang="zh-CN" b="1" u="sng" dirty="0"/>
                  <a:t>Fact:</a:t>
                </a:r>
                <a:r>
                  <a:rPr kumimoji="1" lang="en-US" altLang="zh-CN" dirty="0"/>
                  <a:t>  RP = </a:t>
                </a:r>
                <a:r>
                  <a:rPr kumimoji="1" lang="en-US" altLang="zh-CN" b="1" dirty="0">
                    <a:solidFill>
                      <a:srgbClr val="00B0F0"/>
                    </a:solidFill>
                  </a:rPr>
                  <a:t>prefix</a:t>
                </a:r>
                <a:r>
                  <a:rPr kumimoji="1" lang="en-US" altLang="zh-CN" dirty="0"/>
                  <a:t> + </a:t>
                </a:r>
                <a:r>
                  <a:rPr kumimoji="1" lang="en-US" altLang="zh-CN" b="1" dirty="0">
                    <a:solidFill>
                      <a:srgbClr val="00B050"/>
                    </a:solidFill>
                  </a:rPr>
                  <a:t>detour</a:t>
                </a:r>
                <a:r>
                  <a:rPr kumimoji="1" lang="en-US" altLang="zh-CN" dirty="0"/>
                  <a:t> + </a:t>
                </a:r>
                <a:r>
                  <a:rPr kumimoji="1" lang="en-US" altLang="zh-CN" b="1" dirty="0">
                    <a:solidFill>
                      <a:srgbClr val="00B0F0"/>
                    </a:solidFill>
                  </a:rPr>
                  <a:t>suffix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kumimoji="1" lang="en-US" altLang="zh-CN" b="1" u="sng" dirty="0"/>
                  <a:t>Case 2:</a:t>
                </a:r>
                <a:r>
                  <a:rPr kumimoji="1" lang="en-US" altLang="zh-CN" dirty="0"/>
                  <a:t>  detour &lt;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endParaRPr kumimoji="1" lang="en-US" altLang="zh-CN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kumimoji="1" lang="en-US" altLang="zh-CN" dirty="0"/>
                  <a:t>Observation: detours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r>
                  <a:rPr kumimoji="1" lang="en-US" altLang="zh-CN" dirty="0"/>
                  <a:t>-apart are vertex-disjoint</a:t>
                </a:r>
                <a:br>
                  <a:rPr kumimoji="1" lang="en-US" altLang="zh-CN" dirty="0"/>
                </a:br>
                <a:r>
                  <a:rPr kumimoji="1" lang="en-US" altLang="zh-CN" dirty="0"/>
                  <a:t>Otherwise, RPs would </a:t>
                </a:r>
                <a:r>
                  <a:rPr kumimoji="1" lang="en-US" altLang="zh-CN" b="1" dirty="0">
                    <a:solidFill>
                      <a:srgbClr val="00B0F0"/>
                    </a:solidFill>
                  </a:rPr>
                  <a:t>not be shortest</a:t>
                </a:r>
              </a:p>
              <a:p>
                <a:pPr marL="0" indent="0">
                  <a:buNone/>
                </a:pPr>
                <a:endParaRPr kumimoji="1" lang="en-US" altLang="zh-CN" dirty="0"/>
              </a:p>
            </p:txBody>
          </p:sp>
        </mc:Choice>
        <mc:Fallback xmlns="">
          <p:sp>
            <p:nvSpPr>
              <p:cNvPr id="16" name="内容占位符 2">
                <a:extLst>
                  <a:ext uri="{FF2B5EF4-FFF2-40B4-BE49-F238E27FC236}">
                    <a16:creationId xmlns:a16="http://schemas.microsoft.com/office/drawing/2014/main" id="{A3002BD9-55C7-14AE-CFAC-D3632699F3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267730"/>
                <a:ext cx="10515600" cy="2500762"/>
              </a:xfrm>
              <a:prstGeom prst="rect">
                <a:avLst/>
              </a:prstGeom>
              <a:blipFill>
                <a:blip r:embed="rId2"/>
                <a:stretch>
                  <a:fillRect l="-1206" t="-40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任意形状 3">
            <a:extLst>
              <a:ext uri="{FF2B5EF4-FFF2-40B4-BE49-F238E27FC236}">
                <a16:creationId xmlns:a16="http://schemas.microsoft.com/office/drawing/2014/main" id="{68CF82F3-292B-3D91-59C0-0B681DA7F2E5}"/>
              </a:ext>
            </a:extLst>
          </p:cNvPr>
          <p:cNvSpPr/>
          <p:nvPr/>
        </p:nvSpPr>
        <p:spPr>
          <a:xfrm>
            <a:off x="2899941" y="4189858"/>
            <a:ext cx="1316736" cy="1532583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>
                <a:alpha val="30000"/>
              </a:srgb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形 9" descr="十字架徽章 纯色填充">
            <a:extLst>
              <a:ext uri="{FF2B5EF4-FFF2-40B4-BE49-F238E27FC236}">
                <a16:creationId xmlns:a16="http://schemas.microsoft.com/office/drawing/2014/main" id="{0A32F68A-BB18-3F68-0360-D950DCE84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2378" y="5649952"/>
            <a:ext cx="491000" cy="491000"/>
          </a:xfrm>
          <a:prstGeom prst="rect">
            <a:avLst/>
          </a:prstGeom>
        </p:spPr>
      </p:pic>
      <p:sp>
        <p:nvSpPr>
          <p:cNvPr id="12" name="椭圆 11">
            <a:extLst>
              <a:ext uri="{FF2B5EF4-FFF2-40B4-BE49-F238E27FC236}">
                <a16:creationId xmlns:a16="http://schemas.microsoft.com/office/drawing/2014/main" id="{358FADF4-5A16-CFA7-DD94-7D64898EA778}"/>
              </a:ext>
            </a:extLst>
          </p:cNvPr>
          <p:cNvSpPr/>
          <p:nvPr/>
        </p:nvSpPr>
        <p:spPr>
          <a:xfrm>
            <a:off x="2780998" y="575814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A5CDD3A4-F320-D3F7-C1A3-259D167F52C1}"/>
              </a:ext>
            </a:extLst>
          </p:cNvPr>
          <p:cNvSpPr/>
          <p:nvPr/>
        </p:nvSpPr>
        <p:spPr>
          <a:xfrm>
            <a:off x="4077723" y="575814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8" name="任意形状 17">
            <a:extLst>
              <a:ext uri="{FF2B5EF4-FFF2-40B4-BE49-F238E27FC236}">
                <a16:creationId xmlns:a16="http://schemas.microsoft.com/office/drawing/2014/main" id="{718D142D-14F8-2F7F-44D4-F2D51C7CB1A3}"/>
              </a:ext>
            </a:extLst>
          </p:cNvPr>
          <p:cNvSpPr/>
          <p:nvPr/>
        </p:nvSpPr>
        <p:spPr>
          <a:xfrm>
            <a:off x="7716998" y="4189858"/>
            <a:ext cx="1316736" cy="1532583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0" name="图形 19" descr="十字架徽章 纯色填充">
            <a:extLst>
              <a:ext uri="{FF2B5EF4-FFF2-40B4-BE49-F238E27FC236}">
                <a16:creationId xmlns:a16="http://schemas.microsoft.com/office/drawing/2014/main" id="{780E0A37-4870-0D27-890A-D326036DF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9435" y="5649952"/>
            <a:ext cx="491000" cy="491000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F071AD6F-4E40-D575-D477-4536B9F3685E}"/>
              </a:ext>
            </a:extLst>
          </p:cNvPr>
          <p:cNvSpPr/>
          <p:nvPr/>
        </p:nvSpPr>
        <p:spPr>
          <a:xfrm>
            <a:off x="7598055" y="575814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A9442CD4-1772-E546-E86E-AC74EDF4D7A7}"/>
              </a:ext>
            </a:extLst>
          </p:cNvPr>
          <p:cNvSpPr/>
          <p:nvPr/>
        </p:nvSpPr>
        <p:spPr>
          <a:xfrm>
            <a:off x="8894780" y="575814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25" name="直线连接符 24">
            <a:extLst>
              <a:ext uri="{FF2B5EF4-FFF2-40B4-BE49-F238E27FC236}">
                <a16:creationId xmlns:a16="http://schemas.microsoft.com/office/drawing/2014/main" id="{CF7E76B5-236A-7CE8-CAED-2D58E4E20A9A}"/>
              </a:ext>
            </a:extLst>
          </p:cNvPr>
          <p:cNvCxnSpPr>
            <a:cxnSpLocks/>
          </p:cNvCxnSpPr>
          <p:nvPr/>
        </p:nvCxnSpPr>
        <p:spPr>
          <a:xfrm>
            <a:off x="4534125" y="6086827"/>
            <a:ext cx="0" cy="5658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线连接符 26">
            <a:extLst>
              <a:ext uri="{FF2B5EF4-FFF2-40B4-BE49-F238E27FC236}">
                <a16:creationId xmlns:a16="http://schemas.microsoft.com/office/drawing/2014/main" id="{E66166B2-179B-DD28-AF94-A99917B5973A}"/>
              </a:ext>
            </a:extLst>
          </p:cNvPr>
          <p:cNvCxnSpPr>
            <a:cxnSpLocks/>
          </p:cNvCxnSpPr>
          <p:nvPr/>
        </p:nvCxnSpPr>
        <p:spPr>
          <a:xfrm>
            <a:off x="7454109" y="6086827"/>
            <a:ext cx="0" cy="5658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31E0AD82-F9A3-AA53-3D0D-BD02F2479CBB}"/>
              </a:ext>
            </a:extLst>
          </p:cNvPr>
          <p:cNvCxnSpPr>
            <a:cxnSpLocks/>
          </p:cNvCxnSpPr>
          <p:nvPr/>
        </p:nvCxnSpPr>
        <p:spPr>
          <a:xfrm flipH="1">
            <a:off x="4534125" y="6378395"/>
            <a:ext cx="10485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线连接符 30">
            <a:extLst>
              <a:ext uri="{FF2B5EF4-FFF2-40B4-BE49-F238E27FC236}">
                <a16:creationId xmlns:a16="http://schemas.microsoft.com/office/drawing/2014/main" id="{7CA15074-070C-E2EB-550A-AB8E02EDF95C}"/>
              </a:ext>
            </a:extLst>
          </p:cNvPr>
          <p:cNvCxnSpPr>
            <a:cxnSpLocks/>
          </p:cNvCxnSpPr>
          <p:nvPr/>
        </p:nvCxnSpPr>
        <p:spPr>
          <a:xfrm flipH="1">
            <a:off x="6277581" y="6378395"/>
            <a:ext cx="117652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3A6CC117-B33C-39F8-7F55-7D2AEF95B5C9}"/>
                  </a:ext>
                </a:extLst>
              </p:cNvPr>
              <p:cNvSpPr txBox="1"/>
              <p:nvPr/>
            </p:nvSpPr>
            <p:spPr>
              <a:xfrm>
                <a:off x="5657636" y="6183566"/>
                <a:ext cx="595099" cy="372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b="0" dirty="0"/>
                  <a:t>5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3A6CC117-B33C-39F8-7F55-7D2AEF95B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7636" y="6183566"/>
                <a:ext cx="595099" cy="372410"/>
              </a:xfrm>
              <a:prstGeom prst="rect">
                <a:avLst/>
              </a:prstGeom>
              <a:blipFill>
                <a:blip r:embed="rId5"/>
                <a:stretch>
                  <a:fillRect l="-8333"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任意形状 7">
            <a:extLst>
              <a:ext uri="{FF2B5EF4-FFF2-40B4-BE49-F238E27FC236}">
                <a16:creationId xmlns:a16="http://schemas.microsoft.com/office/drawing/2014/main" id="{321225D3-B4D4-AC03-AB4D-71FC11E72C79}"/>
              </a:ext>
            </a:extLst>
          </p:cNvPr>
          <p:cNvSpPr/>
          <p:nvPr/>
        </p:nvSpPr>
        <p:spPr>
          <a:xfrm>
            <a:off x="3013656" y="4114473"/>
            <a:ext cx="4955377" cy="1616626"/>
          </a:xfrm>
          <a:custGeom>
            <a:avLst/>
            <a:gdLst>
              <a:gd name="connsiteX0" fmla="*/ 0 w 4955377"/>
              <a:gd name="connsiteY0" fmla="*/ 1577989 h 1616626"/>
              <a:gd name="connsiteX1" fmla="*/ 1300767 w 4955377"/>
              <a:gd name="connsiteY1" fmla="*/ 315859 h 1616626"/>
              <a:gd name="connsiteX2" fmla="*/ 3683358 w 4955377"/>
              <a:gd name="connsiteY2" fmla="*/ 6766 h 1616626"/>
              <a:gd name="connsiteX3" fmla="*/ 4932609 w 4955377"/>
              <a:gd name="connsiteY3" fmla="*/ 509042 h 1616626"/>
              <a:gd name="connsiteX4" fmla="*/ 2665927 w 4955377"/>
              <a:gd name="connsiteY4" fmla="*/ 818135 h 1616626"/>
              <a:gd name="connsiteX5" fmla="*/ 1378040 w 4955377"/>
              <a:gd name="connsiteY5" fmla="*/ 1616626 h 161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55377" h="1616626">
                <a:moveTo>
                  <a:pt x="0" y="1577989"/>
                </a:moveTo>
                <a:cubicBezTo>
                  <a:pt x="343437" y="1077859"/>
                  <a:pt x="686874" y="577729"/>
                  <a:pt x="1300767" y="315859"/>
                </a:cubicBezTo>
                <a:cubicBezTo>
                  <a:pt x="1914660" y="53989"/>
                  <a:pt x="3078051" y="-25431"/>
                  <a:pt x="3683358" y="6766"/>
                </a:cubicBezTo>
                <a:cubicBezTo>
                  <a:pt x="4288665" y="38963"/>
                  <a:pt x="5102181" y="373814"/>
                  <a:pt x="4932609" y="509042"/>
                </a:cubicBezTo>
                <a:cubicBezTo>
                  <a:pt x="4763037" y="644270"/>
                  <a:pt x="3258355" y="633538"/>
                  <a:pt x="2665927" y="818135"/>
                </a:cubicBezTo>
                <a:cubicBezTo>
                  <a:pt x="2073499" y="1002732"/>
                  <a:pt x="1725769" y="1309679"/>
                  <a:pt x="1378040" y="1616626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329606C9-699F-7219-496D-CAE9D8182D15}"/>
              </a:ext>
            </a:extLst>
          </p:cNvPr>
          <p:cNvSpPr/>
          <p:nvPr/>
        </p:nvSpPr>
        <p:spPr>
          <a:xfrm>
            <a:off x="7803061" y="4463526"/>
            <a:ext cx="251999" cy="25199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" name="任意形状 10">
            <a:extLst>
              <a:ext uri="{FF2B5EF4-FFF2-40B4-BE49-F238E27FC236}">
                <a16:creationId xmlns:a16="http://schemas.microsoft.com/office/drawing/2014/main" id="{5E93947F-41FB-A3BC-DF63-452B469855DB}"/>
              </a:ext>
            </a:extLst>
          </p:cNvPr>
          <p:cNvSpPr/>
          <p:nvPr/>
        </p:nvSpPr>
        <p:spPr>
          <a:xfrm>
            <a:off x="2949262" y="3987916"/>
            <a:ext cx="6181859" cy="1743183"/>
          </a:xfrm>
          <a:custGeom>
            <a:avLst/>
            <a:gdLst>
              <a:gd name="connsiteX0" fmla="*/ 0 w 6181859"/>
              <a:gd name="connsiteY0" fmla="*/ 1614394 h 1743183"/>
              <a:gd name="connsiteX1" fmla="*/ 321972 w 6181859"/>
              <a:gd name="connsiteY1" fmla="*/ 1176512 h 1743183"/>
              <a:gd name="connsiteX2" fmla="*/ 785611 w 6181859"/>
              <a:gd name="connsiteY2" fmla="*/ 661357 h 1743183"/>
              <a:gd name="connsiteX3" fmla="*/ 1416676 w 6181859"/>
              <a:gd name="connsiteY3" fmla="*/ 262112 h 1743183"/>
              <a:gd name="connsiteX4" fmla="*/ 2485623 w 6181859"/>
              <a:gd name="connsiteY4" fmla="*/ 56050 h 1743183"/>
              <a:gd name="connsiteX5" fmla="*/ 3580327 w 6181859"/>
              <a:gd name="connsiteY5" fmla="*/ 4535 h 1743183"/>
              <a:gd name="connsiteX6" fmla="*/ 4520484 w 6181859"/>
              <a:gd name="connsiteY6" fmla="*/ 146202 h 1743183"/>
              <a:gd name="connsiteX7" fmla="*/ 4971245 w 6181859"/>
              <a:gd name="connsiteY7" fmla="*/ 365143 h 1743183"/>
              <a:gd name="connsiteX8" fmla="*/ 5215944 w 6181859"/>
              <a:gd name="connsiteY8" fmla="*/ 159081 h 1743183"/>
              <a:gd name="connsiteX9" fmla="*/ 5525037 w 6181859"/>
              <a:gd name="connsiteY9" fmla="*/ 107566 h 1743183"/>
              <a:gd name="connsiteX10" fmla="*/ 5911403 w 6181859"/>
              <a:gd name="connsiteY10" fmla="*/ 313628 h 1743183"/>
              <a:gd name="connsiteX11" fmla="*/ 6130344 w 6181859"/>
              <a:gd name="connsiteY11" fmla="*/ 906056 h 1743183"/>
              <a:gd name="connsiteX12" fmla="*/ 6181859 w 6181859"/>
              <a:gd name="connsiteY12" fmla="*/ 1743183 h 17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81859" h="1743183">
                <a:moveTo>
                  <a:pt x="0" y="1614394"/>
                </a:moveTo>
                <a:cubicBezTo>
                  <a:pt x="95518" y="1474872"/>
                  <a:pt x="191037" y="1335351"/>
                  <a:pt x="321972" y="1176512"/>
                </a:cubicBezTo>
                <a:cubicBezTo>
                  <a:pt x="452907" y="1017673"/>
                  <a:pt x="603160" y="813757"/>
                  <a:pt x="785611" y="661357"/>
                </a:cubicBezTo>
                <a:cubicBezTo>
                  <a:pt x="968062" y="508957"/>
                  <a:pt x="1133341" y="362996"/>
                  <a:pt x="1416676" y="262112"/>
                </a:cubicBezTo>
                <a:cubicBezTo>
                  <a:pt x="1700011" y="161228"/>
                  <a:pt x="2125015" y="98979"/>
                  <a:pt x="2485623" y="56050"/>
                </a:cubicBezTo>
                <a:cubicBezTo>
                  <a:pt x="2846232" y="13120"/>
                  <a:pt x="3241184" y="-10490"/>
                  <a:pt x="3580327" y="4535"/>
                </a:cubicBezTo>
                <a:cubicBezTo>
                  <a:pt x="3919470" y="19560"/>
                  <a:pt x="4288664" y="86101"/>
                  <a:pt x="4520484" y="146202"/>
                </a:cubicBezTo>
                <a:cubicBezTo>
                  <a:pt x="4752304" y="206303"/>
                  <a:pt x="4855335" y="362997"/>
                  <a:pt x="4971245" y="365143"/>
                </a:cubicBezTo>
                <a:cubicBezTo>
                  <a:pt x="5087155" y="367289"/>
                  <a:pt x="5123645" y="202010"/>
                  <a:pt x="5215944" y="159081"/>
                </a:cubicBezTo>
                <a:cubicBezTo>
                  <a:pt x="5308243" y="116152"/>
                  <a:pt x="5409127" y="81808"/>
                  <a:pt x="5525037" y="107566"/>
                </a:cubicBezTo>
                <a:cubicBezTo>
                  <a:pt x="5640947" y="133324"/>
                  <a:pt x="5810519" y="180546"/>
                  <a:pt x="5911403" y="313628"/>
                </a:cubicBezTo>
                <a:cubicBezTo>
                  <a:pt x="6012287" y="446710"/>
                  <a:pt x="6085268" y="667797"/>
                  <a:pt x="6130344" y="906056"/>
                </a:cubicBezTo>
                <a:cubicBezTo>
                  <a:pt x="6175420" y="1144315"/>
                  <a:pt x="6178639" y="1443749"/>
                  <a:pt x="6181859" y="1743183"/>
                </a:cubicBezTo>
              </a:path>
            </a:pathLst>
          </a:custGeom>
          <a:noFill/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16661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62FB62-0AD9-0BB1-48B7-21F995A17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1310"/>
          </a:xfrm>
        </p:spPr>
        <p:txBody>
          <a:bodyPr>
            <a:normAutofit fontScale="90000"/>
          </a:bodyPr>
          <a:lstStyle/>
          <a:p>
            <a:r>
              <a:rPr kumimoji="1" lang="en-US" altLang="zh-CN" sz="3600" dirty="0"/>
              <a:t>Single-Failure RP in Unweighted Digraphs [RZ, 2005]</a:t>
            </a:r>
            <a:endParaRPr kumimoji="1" lang="zh-CN" altLang="en-US" sz="3600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8536789-980B-E9D3-7AA2-7B5305EC82E8}"/>
              </a:ext>
            </a:extLst>
          </p:cNvPr>
          <p:cNvSpPr/>
          <p:nvPr/>
        </p:nvSpPr>
        <p:spPr>
          <a:xfrm>
            <a:off x="10676367" y="578075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C135AD04-C9F4-261A-DF4C-F14B77F7BCCB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>
            <a:off x="1351510" y="5884148"/>
            <a:ext cx="9324857" cy="22609"/>
          </a:xfrm>
          <a:prstGeom prst="straightConnector1">
            <a:avLst/>
          </a:prstGeom>
          <a:ln w="31750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4885EA2D-9BE2-36BD-97BB-B46D2FFFF14E}"/>
              </a:ext>
            </a:extLst>
          </p:cNvPr>
          <p:cNvSpPr txBox="1"/>
          <p:nvPr/>
        </p:nvSpPr>
        <p:spPr>
          <a:xfrm>
            <a:off x="1060240" y="6010147"/>
            <a:ext cx="330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s</a:t>
            </a:r>
            <a:endParaRPr kumimoji="1" lang="zh-CN" altLang="en-US" sz="28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C448644-93BA-E954-C84C-5DC0DE69173F}"/>
              </a:ext>
            </a:extLst>
          </p:cNvPr>
          <p:cNvSpPr txBox="1"/>
          <p:nvPr/>
        </p:nvSpPr>
        <p:spPr>
          <a:xfrm>
            <a:off x="10660542" y="6032756"/>
            <a:ext cx="298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t</a:t>
            </a:r>
            <a:endParaRPr kumimoji="1" lang="zh-CN" altLang="en-US" sz="2800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4C7EA59E-6DBD-BEE2-BCE8-2544827456BC}"/>
              </a:ext>
            </a:extLst>
          </p:cNvPr>
          <p:cNvSpPr/>
          <p:nvPr/>
        </p:nvSpPr>
        <p:spPr>
          <a:xfrm>
            <a:off x="1099511" y="5758148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内容占位符 2">
                <a:extLst>
                  <a:ext uri="{FF2B5EF4-FFF2-40B4-BE49-F238E27FC236}">
                    <a16:creationId xmlns:a16="http://schemas.microsoft.com/office/drawing/2014/main" id="{A3002BD9-55C7-14AE-CFAC-D3632699F3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267730"/>
                <a:ext cx="10515600" cy="2500762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kumimoji="1" lang="en-US" altLang="zh-CN" b="1" u="sng" dirty="0"/>
                  <a:t>Fact:</a:t>
                </a:r>
                <a:r>
                  <a:rPr kumimoji="1" lang="en-US" altLang="zh-CN" dirty="0"/>
                  <a:t>  RP = </a:t>
                </a:r>
                <a:r>
                  <a:rPr kumimoji="1" lang="en-US" altLang="zh-CN" b="1" dirty="0">
                    <a:solidFill>
                      <a:srgbClr val="00B0F0"/>
                    </a:solidFill>
                  </a:rPr>
                  <a:t>prefix</a:t>
                </a:r>
                <a:r>
                  <a:rPr kumimoji="1" lang="en-US" altLang="zh-CN" dirty="0"/>
                  <a:t> + </a:t>
                </a:r>
                <a:r>
                  <a:rPr kumimoji="1" lang="en-US" altLang="zh-CN" b="1" dirty="0">
                    <a:solidFill>
                      <a:srgbClr val="00B050"/>
                    </a:solidFill>
                  </a:rPr>
                  <a:t>detour</a:t>
                </a:r>
                <a:r>
                  <a:rPr kumimoji="1" lang="en-US" altLang="zh-CN" dirty="0"/>
                  <a:t> + </a:t>
                </a:r>
                <a:r>
                  <a:rPr kumimoji="1" lang="en-US" altLang="zh-CN" b="1" dirty="0">
                    <a:solidFill>
                      <a:srgbClr val="00B0F0"/>
                    </a:solidFill>
                  </a:rPr>
                  <a:t>suffix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kumimoji="1" lang="en-US" altLang="zh-CN" b="1" u="sng" dirty="0"/>
                  <a:t>Case 2:</a:t>
                </a:r>
                <a:r>
                  <a:rPr kumimoji="1" lang="en-US" altLang="zh-CN" dirty="0"/>
                  <a:t>  detour &lt;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endParaRPr kumimoji="1" lang="en-US" altLang="zh-CN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kumimoji="1" lang="en-US" altLang="zh-CN" dirty="0"/>
                  <a:t>Observation: detours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r>
                  <a:rPr kumimoji="1" lang="en-US" altLang="zh-CN" dirty="0"/>
                  <a:t>-apart are vertex-disjoint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kumimoji="1" lang="en-US" altLang="zh-CN" dirty="0"/>
                  <a:t>Compute both detours by BFS </a:t>
                </a:r>
                <a:r>
                  <a:rPr kumimoji="1" lang="en-US" altLang="zh-CN" b="1" dirty="0"/>
                  <a:t>in parallel</a:t>
                </a:r>
                <a:r>
                  <a:rPr kumimoji="1" lang="en-US" altLang="zh-CN" dirty="0"/>
                  <a:t> in runtime =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kumimoji="1" lang="en-US" altLang="zh-CN" b="0" dirty="0"/>
              </a:p>
              <a:p>
                <a:pPr marL="514350" indent="-514350">
                  <a:buFont typeface="+mj-lt"/>
                  <a:buAutoNum type="arabicPeriod"/>
                </a:pPr>
                <a:endParaRPr kumimoji="1" lang="en-US" altLang="zh-CN" dirty="0"/>
              </a:p>
              <a:p>
                <a:pPr marL="0" indent="0">
                  <a:buNone/>
                </a:pPr>
                <a:endParaRPr kumimoji="1" lang="en-US" altLang="zh-CN" dirty="0"/>
              </a:p>
            </p:txBody>
          </p:sp>
        </mc:Choice>
        <mc:Fallback xmlns="">
          <p:sp>
            <p:nvSpPr>
              <p:cNvPr id="16" name="内容占位符 2">
                <a:extLst>
                  <a:ext uri="{FF2B5EF4-FFF2-40B4-BE49-F238E27FC236}">
                    <a16:creationId xmlns:a16="http://schemas.microsoft.com/office/drawing/2014/main" id="{A3002BD9-55C7-14AE-CFAC-D3632699F3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267730"/>
                <a:ext cx="10515600" cy="2500762"/>
              </a:xfrm>
              <a:prstGeom prst="rect">
                <a:avLst/>
              </a:prstGeom>
              <a:blipFill>
                <a:blip r:embed="rId2"/>
                <a:stretch>
                  <a:fillRect l="-1043" t="-3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任意形状 3">
            <a:extLst>
              <a:ext uri="{FF2B5EF4-FFF2-40B4-BE49-F238E27FC236}">
                <a16:creationId xmlns:a16="http://schemas.microsoft.com/office/drawing/2014/main" id="{68CF82F3-292B-3D91-59C0-0B681DA7F2E5}"/>
              </a:ext>
            </a:extLst>
          </p:cNvPr>
          <p:cNvSpPr/>
          <p:nvPr/>
        </p:nvSpPr>
        <p:spPr>
          <a:xfrm>
            <a:off x="2899941" y="4189858"/>
            <a:ext cx="1316736" cy="1532583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形 9" descr="十字架徽章 纯色填充">
            <a:extLst>
              <a:ext uri="{FF2B5EF4-FFF2-40B4-BE49-F238E27FC236}">
                <a16:creationId xmlns:a16="http://schemas.microsoft.com/office/drawing/2014/main" id="{0A32F68A-BB18-3F68-0360-D950DCE84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2378" y="5649952"/>
            <a:ext cx="491000" cy="491000"/>
          </a:xfrm>
          <a:prstGeom prst="rect">
            <a:avLst/>
          </a:prstGeom>
        </p:spPr>
      </p:pic>
      <p:sp>
        <p:nvSpPr>
          <p:cNvPr id="12" name="椭圆 11">
            <a:extLst>
              <a:ext uri="{FF2B5EF4-FFF2-40B4-BE49-F238E27FC236}">
                <a16:creationId xmlns:a16="http://schemas.microsoft.com/office/drawing/2014/main" id="{358FADF4-5A16-CFA7-DD94-7D64898EA778}"/>
              </a:ext>
            </a:extLst>
          </p:cNvPr>
          <p:cNvSpPr/>
          <p:nvPr/>
        </p:nvSpPr>
        <p:spPr>
          <a:xfrm>
            <a:off x="2780998" y="575814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A5CDD3A4-F320-D3F7-C1A3-259D167F52C1}"/>
              </a:ext>
            </a:extLst>
          </p:cNvPr>
          <p:cNvSpPr/>
          <p:nvPr/>
        </p:nvSpPr>
        <p:spPr>
          <a:xfrm>
            <a:off x="4077723" y="575814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8" name="任意形状 17">
            <a:extLst>
              <a:ext uri="{FF2B5EF4-FFF2-40B4-BE49-F238E27FC236}">
                <a16:creationId xmlns:a16="http://schemas.microsoft.com/office/drawing/2014/main" id="{718D142D-14F8-2F7F-44D4-F2D51C7CB1A3}"/>
              </a:ext>
            </a:extLst>
          </p:cNvPr>
          <p:cNvSpPr/>
          <p:nvPr/>
        </p:nvSpPr>
        <p:spPr>
          <a:xfrm>
            <a:off x="7716998" y="4189858"/>
            <a:ext cx="1316736" cy="1532583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0" name="图形 19" descr="十字架徽章 纯色填充">
            <a:extLst>
              <a:ext uri="{FF2B5EF4-FFF2-40B4-BE49-F238E27FC236}">
                <a16:creationId xmlns:a16="http://schemas.microsoft.com/office/drawing/2014/main" id="{780E0A37-4870-0D27-890A-D326036DF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9435" y="5649952"/>
            <a:ext cx="491000" cy="491000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F071AD6F-4E40-D575-D477-4536B9F3685E}"/>
              </a:ext>
            </a:extLst>
          </p:cNvPr>
          <p:cNvSpPr/>
          <p:nvPr/>
        </p:nvSpPr>
        <p:spPr>
          <a:xfrm>
            <a:off x="7598055" y="575814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A9442CD4-1772-E546-E86E-AC74EDF4D7A7}"/>
              </a:ext>
            </a:extLst>
          </p:cNvPr>
          <p:cNvSpPr/>
          <p:nvPr/>
        </p:nvSpPr>
        <p:spPr>
          <a:xfrm>
            <a:off x="8894780" y="575814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25" name="直线连接符 24">
            <a:extLst>
              <a:ext uri="{FF2B5EF4-FFF2-40B4-BE49-F238E27FC236}">
                <a16:creationId xmlns:a16="http://schemas.microsoft.com/office/drawing/2014/main" id="{CF7E76B5-236A-7CE8-CAED-2D58E4E20A9A}"/>
              </a:ext>
            </a:extLst>
          </p:cNvPr>
          <p:cNvCxnSpPr>
            <a:cxnSpLocks/>
          </p:cNvCxnSpPr>
          <p:nvPr/>
        </p:nvCxnSpPr>
        <p:spPr>
          <a:xfrm>
            <a:off x="4534125" y="6086827"/>
            <a:ext cx="0" cy="5658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线连接符 26">
            <a:extLst>
              <a:ext uri="{FF2B5EF4-FFF2-40B4-BE49-F238E27FC236}">
                <a16:creationId xmlns:a16="http://schemas.microsoft.com/office/drawing/2014/main" id="{E66166B2-179B-DD28-AF94-A99917B5973A}"/>
              </a:ext>
            </a:extLst>
          </p:cNvPr>
          <p:cNvCxnSpPr>
            <a:cxnSpLocks/>
          </p:cNvCxnSpPr>
          <p:nvPr/>
        </p:nvCxnSpPr>
        <p:spPr>
          <a:xfrm>
            <a:off x="7454109" y="6086827"/>
            <a:ext cx="0" cy="5658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31E0AD82-F9A3-AA53-3D0D-BD02F2479CBB}"/>
              </a:ext>
            </a:extLst>
          </p:cNvPr>
          <p:cNvCxnSpPr>
            <a:cxnSpLocks/>
          </p:cNvCxnSpPr>
          <p:nvPr/>
        </p:nvCxnSpPr>
        <p:spPr>
          <a:xfrm flipH="1">
            <a:off x="4534125" y="6378395"/>
            <a:ext cx="10485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线连接符 30">
            <a:extLst>
              <a:ext uri="{FF2B5EF4-FFF2-40B4-BE49-F238E27FC236}">
                <a16:creationId xmlns:a16="http://schemas.microsoft.com/office/drawing/2014/main" id="{7CA15074-070C-E2EB-550A-AB8E02EDF95C}"/>
              </a:ext>
            </a:extLst>
          </p:cNvPr>
          <p:cNvCxnSpPr>
            <a:cxnSpLocks/>
          </p:cNvCxnSpPr>
          <p:nvPr/>
        </p:nvCxnSpPr>
        <p:spPr>
          <a:xfrm flipH="1">
            <a:off x="6277581" y="6378395"/>
            <a:ext cx="117652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3A6CC117-B33C-39F8-7F55-7D2AEF95B5C9}"/>
                  </a:ext>
                </a:extLst>
              </p:cNvPr>
              <p:cNvSpPr txBox="1"/>
              <p:nvPr/>
            </p:nvSpPr>
            <p:spPr>
              <a:xfrm>
                <a:off x="5657636" y="6183566"/>
                <a:ext cx="595099" cy="372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b="0" dirty="0"/>
                  <a:t>5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3A6CC117-B33C-39F8-7F55-7D2AEF95B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7636" y="6183566"/>
                <a:ext cx="595099" cy="372410"/>
              </a:xfrm>
              <a:prstGeom prst="rect">
                <a:avLst/>
              </a:prstGeom>
              <a:blipFill>
                <a:blip r:embed="rId5"/>
                <a:stretch>
                  <a:fillRect l="-8333"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0470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62FB62-0AD9-0BB1-48B7-21F995A17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1310"/>
          </a:xfrm>
        </p:spPr>
        <p:txBody>
          <a:bodyPr>
            <a:normAutofit fontScale="90000"/>
          </a:bodyPr>
          <a:lstStyle/>
          <a:p>
            <a:r>
              <a:rPr kumimoji="1" lang="en-US" altLang="zh-CN" sz="3600" dirty="0"/>
              <a:t>Single-Failure RP in Unweighted Digraphs [RZ, 2005]</a:t>
            </a:r>
            <a:endParaRPr kumimoji="1" lang="zh-CN" altLang="en-US" sz="3600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8536789-980B-E9D3-7AA2-7B5305EC82E8}"/>
              </a:ext>
            </a:extLst>
          </p:cNvPr>
          <p:cNvSpPr/>
          <p:nvPr/>
        </p:nvSpPr>
        <p:spPr>
          <a:xfrm>
            <a:off x="10676367" y="578075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C135AD04-C9F4-261A-DF4C-F14B77F7BCCB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>
            <a:off x="1351510" y="5884148"/>
            <a:ext cx="9324857" cy="22609"/>
          </a:xfrm>
          <a:prstGeom prst="straightConnector1">
            <a:avLst/>
          </a:prstGeom>
          <a:ln w="31750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4885EA2D-9BE2-36BD-97BB-B46D2FFFF14E}"/>
              </a:ext>
            </a:extLst>
          </p:cNvPr>
          <p:cNvSpPr txBox="1"/>
          <p:nvPr/>
        </p:nvSpPr>
        <p:spPr>
          <a:xfrm>
            <a:off x="1060240" y="6010147"/>
            <a:ext cx="330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s</a:t>
            </a:r>
            <a:endParaRPr kumimoji="1" lang="zh-CN" altLang="en-US" sz="28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C448644-93BA-E954-C84C-5DC0DE69173F}"/>
              </a:ext>
            </a:extLst>
          </p:cNvPr>
          <p:cNvSpPr txBox="1"/>
          <p:nvPr/>
        </p:nvSpPr>
        <p:spPr>
          <a:xfrm>
            <a:off x="10660542" y="6032756"/>
            <a:ext cx="298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t</a:t>
            </a:r>
            <a:endParaRPr kumimoji="1" lang="zh-CN" altLang="en-US" sz="2800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4C7EA59E-6DBD-BEE2-BCE8-2544827456BC}"/>
              </a:ext>
            </a:extLst>
          </p:cNvPr>
          <p:cNvSpPr/>
          <p:nvPr/>
        </p:nvSpPr>
        <p:spPr>
          <a:xfrm>
            <a:off x="1099511" y="5758148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内容占位符 2">
                <a:extLst>
                  <a:ext uri="{FF2B5EF4-FFF2-40B4-BE49-F238E27FC236}">
                    <a16:creationId xmlns:a16="http://schemas.microsoft.com/office/drawing/2014/main" id="{A3002BD9-55C7-14AE-CFAC-D3632699F3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267729"/>
                <a:ext cx="10515600" cy="2796129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kumimoji="1" lang="en-US" altLang="zh-CN" b="1" u="sng" dirty="0"/>
                  <a:t>Fact:</a:t>
                </a:r>
                <a:r>
                  <a:rPr kumimoji="1" lang="en-US" altLang="zh-CN" dirty="0"/>
                  <a:t>  RP = </a:t>
                </a:r>
                <a:r>
                  <a:rPr kumimoji="1" lang="en-US" altLang="zh-CN" b="1" dirty="0">
                    <a:solidFill>
                      <a:srgbClr val="00B0F0"/>
                    </a:solidFill>
                  </a:rPr>
                  <a:t>prefix</a:t>
                </a:r>
                <a:r>
                  <a:rPr kumimoji="1" lang="en-US" altLang="zh-CN" dirty="0"/>
                  <a:t> + </a:t>
                </a:r>
                <a:r>
                  <a:rPr kumimoji="1" lang="en-US" altLang="zh-CN" b="1" dirty="0">
                    <a:solidFill>
                      <a:srgbClr val="00B050"/>
                    </a:solidFill>
                  </a:rPr>
                  <a:t>detour</a:t>
                </a:r>
                <a:r>
                  <a:rPr kumimoji="1" lang="en-US" altLang="zh-CN" dirty="0"/>
                  <a:t> + </a:t>
                </a:r>
                <a:r>
                  <a:rPr kumimoji="1" lang="en-US" altLang="zh-CN" b="1" dirty="0">
                    <a:solidFill>
                      <a:srgbClr val="00B0F0"/>
                    </a:solidFill>
                  </a:rPr>
                  <a:t>suffix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kumimoji="1" lang="en-US" altLang="zh-CN" b="1" u="sng" dirty="0"/>
                  <a:t>Case 2:</a:t>
                </a:r>
                <a:r>
                  <a:rPr kumimoji="1" lang="en-US" altLang="zh-CN" dirty="0"/>
                  <a:t>  detour &lt;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endParaRPr kumimoji="1" lang="en-US" altLang="zh-CN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kumimoji="1" lang="en-US" altLang="zh-CN" dirty="0"/>
                  <a:t>Observation: detours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r>
                  <a:rPr kumimoji="1" lang="en-US" altLang="zh-CN" dirty="0"/>
                  <a:t>-apart are vertex-disjoint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kumimoji="1" lang="en-US" altLang="zh-CN" dirty="0"/>
                  <a:t>Compute both detours by BFS </a:t>
                </a:r>
                <a:r>
                  <a:rPr kumimoji="1" lang="en-US" altLang="zh-CN" b="1" dirty="0"/>
                  <a:t>in parallel</a:t>
                </a:r>
                <a:r>
                  <a:rPr kumimoji="1" lang="en-US" altLang="zh-CN" dirty="0"/>
                  <a:t> in runtime =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kumimoji="1" lang="en-US" altLang="zh-CN" b="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kumimoji="1" lang="en-US" altLang="zh-CN" dirty="0"/>
                  <a:t>Total runtime =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  <m:rad>
                      <m:radPr>
                        <m:degHide m:val="on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endParaRPr kumimoji="1" lang="en-US" altLang="zh-CN" dirty="0"/>
              </a:p>
              <a:p>
                <a:pPr marL="0" indent="0">
                  <a:buNone/>
                </a:pPr>
                <a:endParaRPr kumimoji="1" lang="en-US" altLang="zh-CN" dirty="0"/>
              </a:p>
            </p:txBody>
          </p:sp>
        </mc:Choice>
        <mc:Fallback xmlns="">
          <p:sp>
            <p:nvSpPr>
              <p:cNvPr id="16" name="内容占位符 2">
                <a:extLst>
                  <a:ext uri="{FF2B5EF4-FFF2-40B4-BE49-F238E27FC236}">
                    <a16:creationId xmlns:a16="http://schemas.microsoft.com/office/drawing/2014/main" id="{A3002BD9-55C7-14AE-CFAC-D3632699F3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267729"/>
                <a:ext cx="10515600" cy="2796129"/>
              </a:xfrm>
              <a:prstGeom prst="rect">
                <a:avLst/>
              </a:prstGeom>
              <a:blipFill>
                <a:blip r:embed="rId2"/>
                <a:stretch>
                  <a:fillRect l="-1043" t="-3050" b="-4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任意形状 3">
            <a:extLst>
              <a:ext uri="{FF2B5EF4-FFF2-40B4-BE49-F238E27FC236}">
                <a16:creationId xmlns:a16="http://schemas.microsoft.com/office/drawing/2014/main" id="{68CF82F3-292B-3D91-59C0-0B681DA7F2E5}"/>
              </a:ext>
            </a:extLst>
          </p:cNvPr>
          <p:cNvSpPr/>
          <p:nvPr/>
        </p:nvSpPr>
        <p:spPr>
          <a:xfrm>
            <a:off x="2899941" y="4189858"/>
            <a:ext cx="1316736" cy="1532583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>
                <a:alpha val="30000"/>
              </a:srgb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形 9" descr="十字架徽章 纯色填充">
            <a:extLst>
              <a:ext uri="{FF2B5EF4-FFF2-40B4-BE49-F238E27FC236}">
                <a16:creationId xmlns:a16="http://schemas.microsoft.com/office/drawing/2014/main" id="{0A32F68A-BB18-3F68-0360-D950DCE84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2378" y="5649952"/>
            <a:ext cx="491000" cy="491000"/>
          </a:xfrm>
          <a:prstGeom prst="rect">
            <a:avLst/>
          </a:prstGeom>
        </p:spPr>
      </p:pic>
      <p:sp>
        <p:nvSpPr>
          <p:cNvPr id="12" name="椭圆 11">
            <a:extLst>
              <a:ext uri="{FF2B5EF4-FFF2-40B4-BE49-F238E27FC236}">
                <a16:creationId xmlns:a16="http://schemas.microsoft.com/office/drawing/2014/main" id="{358FADF4-5A16-CFA7-DD94-7D64898EA778}"/>
              </a:ext>
            </a:extLst>
          </p:cNvPr>
          <p:cNvSpPr/>
          <p:nvPr/>
        </p:nvSpPr>
        <p:spPr>
          <a:xfrm>
            <a:off x="2780998" y="5758147"/>
            <a:ext cx="251999" cy="251999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A5CDD3A4-F320-D3F7-C1A3-259D167F52C1}"/>
              </a:ext>
            </a:extLst>
          </p:cNvPr>
          <p:cNvSpPr/>
          <p:nvPr/>
        </p:nvSpPr>
        <p:spPr>
          <a:xfrm>
            <a:off x="4077723" y="5758147"/>
            <a:ext cx="251999" cy="251999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8" name="任意形状 17">
            <a:extLst>
              <a:ext uri="{FF2B5EF4-FFF2-40B4-BE49-F238E27FC236}">
                <a16:creationId xmlns:a16="http://schemas.microsoft.com/office/drawing/2014/main" id="{718D142D-14F8-2F7F-44D4-F2D51C7CB1A3}"/>
              </a:ext>
            </a:extLst>
          </p:cNvPr>
          <p:cNvSpPr/>
          <p:nvPr/>
        </p:nvSpPr>
        <p:spPr>
          <a:xfrm>
            <a:off x="7716998" y="4189858"/>
            <a:ext cx="1316736" cy="1532583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>
                <a:alpha val="30000"/>
              </a:srgb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0" name="图形 19" descr="十字架徽章 纯色填充">
            <a:extLst>
              <a:ext uri="{FF2B5EF4-FFF2-40B4-BE49-F238E27FC236}">
                <a16:creationId xmlns:a16="http://schemas.microsoft.com/office/drawing/2014/main" id="{780E0A37-4870-0D27-890A-D326036DF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9435" y="5649952"/>
            <a:ext cx="491000" cy="491000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F071AD6F-4E40-D575-D477-4536B9F3685E}"/>
              </a:ext>
            </a:extLst>
          </p:cNvPr>
          <p:cNvSpPr/>
          <p:nvPr/>
        </p:nvSpPr>
        <p:spPr>
          <a:xfrm>
            <a:off x="7598055" y="5758147"/>
            <a:ext cx="251999" cy="251999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A9442CD4-1772-E546-E86E-AC74EDF4D7A7}"/>
              </a:ext>
            </a:extLst>
          </p:cNvPr>
          <p:cNvSpPr/>
          <p:nvPr/>
        </p:nvSpPr>
        <p:spPr>
          <a:xfrm>
            <a:off x="8894780" y="5758147"/>
            <a:ext cx="251999" cy="251999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25" name="直线连接符 24">
            <a:extLst>
              <a:ext uri="{FF2B5EF4-FFF2-40B4-BE49-F238E27FC236}">
                <a16:creationId xmlns:a16="http://schemas.microsoft.com/office/drawing/2014/main" id="{CF7E76B5-236A-7CE8-CAED-2D58E4E20A9A}"/>
              </a:ext>
            </a:extLst>
          </p:cNvPr>
          <p:cNvCxnSpPr>
            <a:cxnSpLocks/>
          </p:cNvCxnSpPr>
          <p:nvPr/>
        </p:nvCxnSpPr>
        <p:spPr>
          <a:xfrm>
            <a:off x="4848530" y="6086827"/>
            <a:ext cx="0" cy="5658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线连接符 26">
            <a:extLst>
              <a:ext uri="{FF2B5EF4-FFF2-40B4-BE49-F238E27FC236}">
                <a16:creationId xmlns:a16="http://schemas.microsoft.com/office/drawing/2014/main" id="{E66166B2-179B-DD28-AF94-A99917B5973A}"/>
              </a:ext>
            </a:extLst>
          </p:cNvPr>
          <p:cNvCxnSpPr>
            <a:cxnSpLocks/>
          </p:cNvCxnSpPr>
          <p:nvPr/>
        </p:nvCxnSpPr>
        <p:spPr>
          <a:xfrm>
            <a:off x="7768514" y="6086827"/>
            <a:ext cx="0" cy="5658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31E0AD82-F9A3-AA53-3D0D-BD02F2479CBB}"/>
              </a:ext>
            </a:extLst>
          </p:cNvPr>
          <p:cNvCxnSpPr>
            <a:cxnSpLocks/>
          </p:cNvCxnSpPr>
          <p:nvPr/>
        </p:nvCxnSpPr>
        <p:spPr>
          <a:xfrm flipH="1">
            <a:off x="4848530" y="6378395"/>
            <a:ext cx="10485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线连接符 30">
            <a:extLst>
              <a:ext uri="{FF2B5EF4-FFF2-40B4-BE49-F238E27FC236}">
                <a16:creationId xmlns:a16="http://schemas.microsoft.com/office/drawing/2014/main" id="{7CA15074-070C-E2EB-550A-AB8E02EDF95C}"/>
              </a:ext>
            </a:extLst>
          </p:cNvPr>
          <p:cNvCxnSpPr>
            <a:cxnSpLocks/>
          </p:cNvCxnSpPr>
          <p:nvPr/>
        </p:nvCxnSpPr>
        <p:spPr>
          <a:xfrm flipH="1">
            <a:off x="6591986" y="6378395"/>
            <a:ext cx="117652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3A6CC117-B33C-39F8-7F55-7D2AEF95B5C9}"/>
                  </a:ext>
                </a:extLst>
              </p:cNvPr>
              <p:cNvSpPr txBox="1"/>
              <p:nvPr/>
            </p:nvSpPr>
            <p:spPr>
              <a:xfrm>
                <a:off x="5972041" y="6183566"/>
                <a:ext cx="595099" cy="372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b="0" dirty="0"/>
                  <a:t>5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3A6CC117-B33C-39F8-7F55-7D2AEF95B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2041" y="6183566"/>
                <a:ext cx="595099" cy="372410"/>
              </a:xfrm>
              <a:prstGeom prst="rect">
                <a:avLst/>
              </a:prstGeom>
              <a:blipFill>
                <a:blip r:embed="rId5"/>
                <a:stretch>
                  <a:fillRect l="-8511"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任意形状 2">
            <a:extLst>
              <a:ext uri="{FF2B5EF4-FFF2-40B4-BE49-F238E27FC236}">
                <a16:creationId xmlns:a16="http://schemas.microsoft.com/office/drawing/2014/main" id="{3D78C7AF-A2AF-F292-395B-5B0F724E3977}"/>
              </a:ext>
            </a:extLst>
          </p:cNvPr>
          <p:cNvSpPr/>
          <p:nvPr/>
        </p:nvSpPr>
        <p:spPr>
          <a:xfrm>
            <a:off x="3257414" y="4189858"/>
            <a:ext cx="1316736" cy="1532583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形 7" descr="十字架徽章 纯色填充">
            <a:extLst>
              <a:ext uri="{FF2B5EF4-FFF2-40B4-BE49-F238E27FC236}">
                <a16:creationId xmlns:a16="http://schemas.microsoft.com/office/drawing/2014/main" id="{FE3DC14E-5F6F-7E15-C28A-952E477C08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99851" y="5649952"/>
            <a:ext cx="491000" cy="491000"/>
          </a:xfrm>
          <a:prstGeom prst="rect">
            <a:avLst/>
          </a:prstGeom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id="{2D4358B8-CF5A-3EB5-59A9-C29D9FE3049D}"/>
              </a:ext>
            </a:extLst>
          </p:cNvPr>
          <p:cNvSpPr/>
          <p:nvPr/>
        </p:nvSpPr>
        <p:spPr>
          <a:xfrm>
            <a:off x="3138471" y="575814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A3E8FE2D-4D9F-26E8-14E1-32B18B818767}"/>
              </a:ext>
            </a:extLst>
          </p:cNvPr>
          <p:cNvSpPr/>
          <p:nvPr/>
        </p:nvSpPr>
        <p:spPr>
          <a:xfrm>
            <a:off x="4435196" y="575814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7" name="任意形状 16">
            <a:extLst>
              <a:ext uri="{FF2B5EF4-FFF2-40B4-BE49-F238E27FC236}">
                <a16:creationId xmlns:a16="http://schemas.microsoft.com/office/drawing/2014/main" id="{9EA1EB67-1535-6142-D09B-5E4A9139AEA2}"/>
              </a:ext>
            </a:extLst>
          </p:cNvPr>
          <p:cNvSpPr/>
          <p:nvPr/>
        </p:nvSpPr>
        <p:spPr>
          <a:xfrm>
            <a:off x="8046136" y="4189858"/>
            <a:ext cx="1316736" cy="1532583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9" name="图形 18" descr="十字架徽章 纯色填充">
            <a:extLst>
              <a:ext uri="{FF2B5EF4-FFF2-40B4-BE49-F238E27FC236}">
                <a16:creationId xmlns:a16="http://schemas.microsoft.com/office/drawing/2014/main" id="{28B1BA23-0B82-8056-AC8C-543F44FCD5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88573" y="5649952"/>
            <a:ext cx="491000" cy="491000"/>
          </a:xfrm>
          <a:prstGeom prst="rect">
            <a:avLst/>
          </a:prstGeom>
        </p:spPr>
      </p:pic>
      <p:sp>
        <p:nvSpPr>
          <p:cNvPr id="21" name="椭圆 20">
            <a:extLst>
              <a:ext uri="{FF2B5EF4-FFF2-40B4-BE49-F238E27FC236}">
                <a16:creationId xmlns:a16="http://schemas.microsoft.com/office/drawing/2014/main" id="{160B6031-91C3-FF8E-4AAD-434F3F15BC4F}"/>
              </a:ext>
            </a:extLst>
          </p:cNvPr>
          <p:cNvSpPr/>
          <p:nvPr/>
        </p:nvSpPr>
        <p:spPr>
          <a:xfrm>
            <a:off x="7927193" y="575814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B84B23C8-B5B2-1476-DC1F-FCE9A32F6F56}"/>
              </a:ext>
            </a:extLst>
          </p:cNvPr>
          <p:cNvSpPr/>
          <p:nvPr/>
        </p:nvSpPr>
        <p:spPr>
          <a:xfrm>
            <a:off x="9223918" y="575814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517757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62FB62-0AD9-0BB1-48B7-21F995A17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1310"/>
          </a:xfrm>
        </p:spPr>
        <p:txBody>
          <a:bodyPr>
            <a:normAutofit fontScale="90000"/>
          </a:bodyPr>
          <a:lstStyle/>
          <a:p>
            <a:r>
              <a:rPr kumimoji="1" lang="en-US" altLang="zh-CN" sz="3600" dirty="0"/>
              <a:t>Single-Failure RP in Unweighted Digraphs [RZ, 2005]</a:t>
            </a:r>
            <a:endParaRPr kumimoji="1" lang="zh-CN" altLang="en-US" sz="3600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8536789-980B-E9D3-7AA2-7B5305EC82E8}"/>
              </a:ext>
            </a:extLst>
          </p:cNvPr>
          <p:cNvSpPr/>
          <p:nvPr/>
        </p:nvSpPr>
        <p:spPr>
          <a:xfrm>
            <a:off x="10676367" y="578075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C135AD04-C9F4-261A-DF4C-F14B77F7BCCB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>
            <a:off x="1351510" y="5884148"/>
            <a:ext cx="9324857" cy="22609"/>
          </a:xfrm>
          <a:prstGeom prst="straightConnector1">
            <a:avLst/>
          </a:prstGeom>
          <a:ln w="31750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4885EA2D-9BE2-36BD-97BB-B46D2FFFF14E}"/>
              </a:ext>
            </a:extLst>
          </p:cNvPr>
          <p:cNvSpPr txBox="1"/>
          <p:nvPr/>
        </p:nvSpPr>
        <p:spPr>
          <a:xfrm>
            <a:off x="1060240" y="6010147"/>
            <a:ext cx="330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s</a:t>
            </a:r>
            <a:endParaRPr kumimoji="1" lang="zh-CN" altLang="en-US" sz="28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C448644-93BA-E954-C84C-5DC0DE69173F}"/>
              </a:ext>
            </a:extLst>
          </p:cNvPr>
          <p:cNvSpPr txBox="1"/>
          <p:nvPr/>
        </p:nvSpPr>
        <p:spPr>
          <a:xfrm>
            <a:off x="10660542" y="6032756"/>
            <a:ext cx="298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t</a:t>
            </a:r>
            <a:endParaRPr kumimoji="1" lang="zh-CN" altLang="en-US" sz="2800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4C7EA59E-6DBD-BEE2-BCE8-2544827456BC}"/>
              </a:ext>
            </a:extLst>
          </p:cNvPr>
          <p:cNvSpPr/>
          <p:nvPr/>
        </p:nvSpPr>
        <p:spPr>
          <a:xfrm>
            <a:off x="1099511" y="5758148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内容占位符 2">
                <a:extLst>
                  <a:ext uri="{FF2B5EF4-FFF2-40B4-BE49-F238E27FC236}">
                    <a16:creationId xmlns:a16="http://schemas.microsoft.com/office/drawing/2014/main" id="{A3002BD9-55C7-14AE-CFAC-D3632699F3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267729"/>
                <a:ext cx="10515600" cy="2796129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kumimoji="1" lang="en-US" altLang="zh-CN" b="1" u="sng" dirty="0"/>
                  <a:t>Fact:</a:t>
                </a:r>
                <a:r>
                  <a:rPr kumimoji="1" lang="en-US" altLang="zh-CN" dirty="0"/>
                  <a:t>  RP = </a:t>
                </a:r>
                <a:r>
                  <a:rPr kumimoji="1" lang="en-US" altLang="zh-CN" b="1" dirty="0">
                    <a:solidFill>
                      <a:srgbClr val="00B0F0"/>
                    </a:solidFill>
                  </a:rPr>
                  <a:t>prefix</a:t>
                </a:r>
                <a:r>
                  <a:rPr kumimoji="1" lang="en-US" altLang="zh-CN" dirty="0"/>
                  <a:t> + </a:t>
                </a:r>
                <a:r>
                  <a:rPr kumimoji="1" lang="en-US" altLang="zh-CN" b="1" dirty="0">
                    <a:solidFill>
                      <a:srgbClr val="00B050"/>
                    </a:solidFill>
                  </a:rPr>
                  <a:t>detour</a:t>
                </a:r>
                <a:r>
                  <a:rPr kumimoji="1" lang="en-US" altLang="zh-CN" dirty="0"/>
                  <a:t> + </a:t>
                </a:r>
                <a:r>
                  <a:rPr kumimoji="1" lang="en-US" altLang="zh-CN" b="1" dirty="0">
                    <a:solidFill>
                      <a:srgbClr val="00B0F0"/>
                    </a:solidFill>
                  </a:rPr>
                  <a:t>suffix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kumimoji="1" lang="en-US" altLang="zh-CN" b="1" u="sng" dirty="0"/>
                  <a:t>Case 2:</a:t>
                </a:r>
                <a:r>
                  <a:rPr kumimoji="1" lang="en-US" altLang="zh-CN" dirty="0"/>
                  <a:t>  detour &lt;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endParaRPr kumimoji="1" lang="en-US" altLang="zh-CN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kumimoji="1" lang="en-US" altLang="zh-CN" dirty="0"/>
                  <a:t>Observation: detours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r>
                  <a:rPr kumimoji="1" lang="en-US" altLang="zh-CN" dirty="0"/>
                  <a:t>-apart are vertex-disjoint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kumimoji="1" lang="en-US" altLang="zh-CN" dirty="0"/>
                  <a:t>Compute both detours by BFS </a:t>
                </a:r>
                <a:r>
                  <a:rPr kumimoji="1" lang="en-US" altLang="zh-CN" b="1" dirty="0"/>
                  <a:t>in parallel</a:t>
                </a:r>
                <a:r>
                  <a:rPr kumimoji="1" lang="en-US" altLang="zh-CN" dirty="0"/>
                  <a:t> in runtime =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kumimoji="1" lang="en-US" altLang="zh-CN" b="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kumimoji="1" lang="en-US" altLang="zh-CN" dirty="0"/>
                  <a:t>Total runtime =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  <m:rad>
                      <m:radPr>
                        <m:degHide m:val="on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endParaRPr kumimoji="1" lang="en-US" altLang="zh-CN" dirty="0"/>
              </a:p>
              <a:p>
                <a:pPr marL="0" indent="0">
                  <a:buNone/>
                </a:pPr>
                <a:endParaRPr kumimoji="1" lang="en-US" altLang="zh-CN" dirty="0"/>
              </a:p>
            </p:txBody>
          </p:sp>
        </mc:Choice>
        <mc:Fallback xmlns="">
          <p:sp>
            <p:nvSpPr>
              <p:cNvPr id="16" name="内容占位符 2">
                <a:extLst>
                  <a:ext uri="{FF2B5EF4-FFF2-40B4-BE49-F238E27FC236}">
                    <a16:creationId xmlns:a16="http://schemas.microsoft.com/office/drawing/2014/main" id="{A3002BD9-55C7-14AE-CFAC-D3632699F3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267729"/>
                <a:ext cx="10515600" cy="2796129"/>
              </a:xfrm>
              <a:prstGeom prst="rect">
                <a:avLst/>
              </a:prstGeom>
              <a:blipFill>
                <a:blip r:embed="rId2"/>
                <a:stretch>
                  <a:fillRect l="-1043" t="-3050" b="-4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任意形状 3">
            <a:extLst>
              <a:ext uri="{FF2B5EF4-FFF2-40B4-BE49-F238E27FC236}">
                <a16:creationId xmlns:a16="http://schemas.microsoft.com/office/drawing/2014/main" id="{68CF82F3-292B-3D91-59C0-0B681DA7F2E5}"/>
              </a:ext>
            </a:extLst>
          </p:cNvPr>
          <p:cNvSpPr/>
          <p:nvPr/>
        </p:nvSpPr>
        <p:spPr>
          <a:xfrm>
            <a:off x="2899941" y="4189858"/>
            <a:ext cx="1316736" cy="1532583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>
                <a:alpha val="30000"/>
              </a:srgb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形 9" descr="十字架徽章 纯色填充">
            <a:extLst>
              <a:ext uri="{FF2B5EF4-FFF2-40B4-BE49-F238E27FC236}">
                <a16:creationId xmlns:a16="http://schemas.microsoft.com/office/drawing/2014/main" id="{0A32F68A-BB18-3F68-0360-D950DCE84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2378" y="5649952"/>
            <a:ext cx="491000" cy="491000"/>
          </a:xfrm>
          <a:prstGeom prst="rect">
            <a:avLst/>
          </a:prstGeom>
        </p:spPr>
      </p:pic>
      <p:sp>
        <p:nvSpPr>
          <p:cNvPr id="12" name="椭圆 11">
            <a:extLst>
              <a:ext uri="{FF2B5EF4-FFF2-40B4-BE49-F238E27FC236}">
                <a16:creationId xmlns:a16="http://schemas.microsoft.com/office/drawing/2014/main" id="{358FADF4-5A16-CFA7-DD94-7D64898EA778}"/>
              </a:ext>
            </a:extLst>
          </p:cNvPr>
          <p:cNvSpPr/>
          <p:nvPr/>
        </p:nvSpPr>
        <p:spPr>
          <a:xfrm>
            <a:off x="2780998" y="5758147"/>
            <a:ext cx="251999" cy="251999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A5CDD3A4-F320-D3F7-C1A3-259D167F52C1}"/>
              </a:ext>
            </a:extLst>
          </p:cNvPr>
          <p:cNvSpPr/>
          <p:nvPr/>
        </p:nvSpPr>
        <p:spPr>
          <a:xfrm>
            <a:off x="4077723" y="5758147"/>
            <a:ext cx="251999" cy="251999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8" name="任意形状 17">
            <a:extLst>
              <a:ext uri="{FF2B5EF4-FFF2-40B4-BE49-F238E27FC236}">
                <a16:creationId xmlns:a16="http://schemas.microsoft.com/office/drawing/2014/main" id="{718D142D-14F8-2F7F-44D4-F2D51C7CB1A3}"/>
              </a:ext>
            </a:extLst>
          </p:cNvPr>
          <p:cNvSpPr/>
          <p:nvPr/>
        </p:nvSpPr>
        <p:spPr>
          <a:xfrm>
            <a:off x="7716998" y="4189858"/>
            <a:ext cx="1316736" cy="1532583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>
                <a:alpha val="30000"/>
              </a:srgb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0" name="图形 19" descr="十字架徽章 纯色填充">
            <a:extLst>
              <a:ext uri="{FF2B5EF4-FFF2-40B4-BE49-F238E27FC236}">
                <a16:creationId xmlns:a16="http://schemas.microsoft.com/office/drawing/2014/main" id="{780E0A37-4870-0D27-890A-D326036DF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9435" y="5649952"/>
            <a:ext cx="491000" cy="491000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F071AD6F-4E40-D575-D477-4536B9F3685E}"/>
              </a:ext>
            </a:extLst>
          </p:cNvPr>
          <p:cNvSpPr/>
          <p:nvPr/>
        </p:nvSpPr>
        <p:spPr>
          <a:xfrm>
            <a:off x="7598055" y="5758147"/>
            <a:ext cx="251999" cy="251999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A9442CD4-1772-E546-E86E-AC74EDF4D7A7}"/>
              </a:ext>
            </a:extLst>
          </p:cNvPr>
          <p:cNvSpPr/>
          <p:nvPr/>
        </p:nvSpPr>
        <p:spPr>
          <a:xfrm>
            <a:off x="8894780" y="5758147"/>
            <a:ext cx="251999" cy="251999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25" name="直线连接符 24">
            <a:extLst>
              <a:ext uri="{FF2B5EF4-FFF2-40B4-BE49-F238E27FC236}">
                <a16:creationId xmlns:a16="http://schemas.microsoft.com/office/drawing/2014/main" id="{CF7E76B5-236A-7CE8-CAED-2D58E4E20A9A}"/>
              </a:ext>
            </a:extLst>
          </p:cNvPr>
          <p:cNvCxnSpPr>
            <a:cxnSpLocks/>
          </p:cNvCxnSpPr>
          <p:nvPr/>
        </p:nvCxnSpPr>
        <p:spPr>
          <a:xfrm>
            <a:off x="5297960" y="6064218"/>
            <a:ext cx="0" cy="5658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线连接符 26">
            <a:extLst>
              <a:ext uri="{FF2B5EF4-FFF2-40B4-BE49-F238E27FC236}">
                <a16:creationId xmlns:a16="http://schemas.microsoft.com/office/drawing/2014/main" id="{E66166B2-179B-DD28-AF94-A99917B5973A}"/>
              </a:ext>
            </a:extLst>
          </p:cNvPr>
          <p:cNvCxnSpPr>
            <a:cxnSpLocks/>
          </p:cNvCxnSpPr>
          <p:nvPr/>
        </p:nvCxnSpPr>
        <p:spPr>
          <a:xfrm>
            <a:off x="8217944" y="6064218"/>
            <a:ext cx="0" cy="5658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31E0AD82-F9A3-AA53-3D0D-BD02F2479CBB}"/>
              </a:ext>
            </a:extLst>
          </p:cNvPr>
          <p:cNvCxnSpPr>
            <a:cxnSpLocks/>
          </p:cNvCxnSpPr>
          <p:nvPr/>
        </p:nvCxnSpPr>
        <p:spPr>
          <a:xfrm flipH="1">
            <a:off x="5297960" y="6355786"/>
            <a:ext cx="10485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线连接符 30">
            <a:extLst>
              <a:ext uri="{FF2B5EF4-FFF2-40B4-BE49-F238E27FC236}">
                <a16:creationId xmlns:a16="http://schemas.microsoft.com/office/drawing/2014/main" id="{7CA15074-070C-E2EB-550A-AB8E02EDF95C}"/>
              </a:ext>
            </a:extLst>
          </p:cNvPr>
          <p:cNvCxnSpPr>
            <a:cxnSpLocks/>
          </p:cNvCxnSpPr>
          <p:nvPr/>
        </p:nvCxnSpPr>
        <p:spPr>
          <a:xfrm flipH="1">
            <a:off x="7041416" y="6355786"/>
            <a:ext cx="117652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3A6CC117-B33C-39F8-7F55-7D2AEF95B5C9}"/>
                  </a:ext>
                </a:extLst>
              </p:cNvPr>
              <p:cNvSpPr txBox="1"/>
              <p:nvPr/>
            </p:nvSpPr>
            <p:spPr>
              <a:xfrm>
                <a:off x="6421471" y="6160957"/>
                <a:ext cx="595099" cy="372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b="0" dirty="0"/>
                  <a:t>5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3A6CC117-B33C-39F8-7F55-7D2AEF95B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1471" y="6160957"/>
                <a:ext cx="595099" cy="372410"/>
              </a:xfrm>
              <a:prstGeom prst="rect">
                <a:avLst/>
              </a:prstGeom>
              <a:blipFill>
                <a:blip r:embed="rId5"/>
                <a:stretch>
                  <a:fillRect l="-8333" t="-10000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任意形状 2">
            <a:extLst>
              <a:ext uri="{FF2B5EF4-FFF2-40B4-BE49-F238E27FC236}">
                <a16:creationId xmlns:a16="http://schemas.microsoft.com/office/drawing/2014/main" id="{3D78C7AF-A2AF-F292-395B-5B0F724E3977}"/>
              </a:ext>
            </a:extLst>
          </p:cNvPr>
          <p:cNvSpPr/>
          <p:nvPr/>
        </p:nvSpPr>
        <p:spPr>
          <a:xfrm>
            <a:off x="3257414" y="4189858"/>
            <a:ext cx="1316736" cy="1532583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>
                <a:alpha val="30000"/>
              </a:srgb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形 7" descr="十字架徽章 纯色填充">
            <a:extLst>
              <a:ext uri="{FF2B5EF4-FFF2-40B4-BE49-F238E27FC236}">
                <a16:creationId xmlns:a16="http://schemas.microsoft.com/office/drawing/2014/main" id="{FE3DC14E-5F6F-7E15-C28A-952E477C0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99851" y="5649952"/>
            <a:ext cx="491000" cy="491000"/>
          </a:xfrm>
          <a:prstGeom prst="rect">
            <a:avLst/>
          </a:prstGeom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id="{2D4358B8-CF5A-3EB5-59A9-C29D9FE3049D}"/>
              </a:ext>
            </a:extLst>
          </p:cNvPr>
          <p:cNvSpPr/>
          <p:nvPr/>
        </p:nvSpPr>
        <p:spPr>
          <a:xfrm>
            <a:off x="3138471" y="5758147"/>
            <a:ext cx="251999" cy="251999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A3E8FE2D-4D9F-26E8-14E1-32B18B818767}"/>
              </a:ext>
            </a:extLst>
          </p:cNvPr>
          <p:cNvSpPr/>
          <p:nvPr/>
        </p:nvSpPr>
        <p:spPr>
          <a:xfrm>
            <a:off x="4435196" y="5758147"/>
            <a:ext cx="251999" cy="251999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7" name="任意形状 16">
            <a:extLst>
              <a:ext uri="{FF2B5EF4-FFF2-40B4-BE49-F238E27FC236}">
                <a16:creationId xmlns:a16="http://schemas.microsoft.com/office/drawing/2014/main" id="{9EA1EB67-1535-6142-D09B-5E4A9139AEA2}"/>
              </a:ext>
            </a:extLst>
          </p:cNvPr>
          <p:cNvSpPr/>
          <p:nvPr/>
        </p:nvSpPr>
        <p:spPr>
          <a:xfrm>
            <a:off x="8046136" y="4189858"/>
            <a:ext cx="1316736" cy="1532583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>
                <a:alpha val="30000"/>
              </a:srgb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9" name="图形 18" descr="十字架徽章 纯色填充">
            <a:extLst>
              <a:ext uri="{FF2B5EF4-FFF2-40B4-BE49-F238E27FC236}">
                <a16:creationId xmlns:a16="http://schemas.microsoft.com/office/drawing/2014/main" id="{28B1BA23-0B82-8056-AC8C-543F44FCD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88573" y="5649952"/>
            <a:ext cx="491000" cy="491000"/>
          </a:xfrm>
          <a:prstGeom prst="rect">
            <a:avLst/>
          </a:prstGeom>
        </p:spPr>
      </p:pic>
      <p:sp>
        <p:nvSpPr>
          <p:cNvPr id="21" name="椭圆 20">
            <a:extLst>
              <a:ext uri="{FF2B5EF4-FFF2-40B4-BE49-F238E27FC236}">
                <a16:creationId xmlns:a16="http://schemas.microsoft.com/office/drawing/2014/main" id="{160B6031-91C3-FF8E-4AAD-434F3F15BC4F}"/>
              </a:ext>
            </a:extLst>
          </p:cNvPr>
          <p:cNvSpPr/>
          <p:nvPr/>
        </p:nvSpPr>
        <p:spPr>
          <a:xfrm>
            <a:off x="7927193" y="5758147"/>
            <a:ext cx="251999" cy="251999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B84B23C8-B5B2-1476-DC1F-FCE9A32F6F56}"/>
              </a:ext>
            </a:extLst>
          </p:cNvPr>
          <p:cNvSpPr/>
          <p:nvPr/>
        </p:nvSpPr>
        <p:spPr>
          <a:xfrm>
            <a:off x="9223918" y="5758147"/>
            <a:ext cx="251999" cy="251999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6" name="任意形状 25">
            <a:extLst>
              <a:ext uri="{FF2B5EF4-FFF2-40B4-BE49-F238E27FC236}">
                <a16:creationId xmlns:a16="http://schemas.microsoft.com/office/drawing/2014/main" id="{EB427E4D-A487-6BB7-806B-8994B9856C9A}"/>
              </a:ext>
            </a:extLst>
          </p:cNvPr>
          <p:cNvSpPr/>
          <p:nvPr/>
        </p:nvSpPr>
        <p:spPr>
          <a:xfrm>
            <a:off x="3755058" y="4189858"/>
            <a:ext cx="1316736" cy="1532583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9" name="图形 28" descr="十字架徽章 纯色填充">
            <a:extLst>
              <a:ext uri="{FF2B5EF4-FFF2-40B4-BE49-F238E27FC236}">
                <a16:creationId xmlns:a16="http://schemas.microsoft.com/office/drawing/2014/main" id="{F9EFD88B-38D2-2615-5064-B2FFD3436F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97495" y="5649952"/>
            <a:ext cx="491000" cy="491000"/>
          </a:xfrm>
          <a:prstGeom prst="rect">
            <a:avLst/>
          </a:prstGeom>
        </p:spPr>
      </p:pic>
      <p:sp>
        <p:nvSpPr>
          <p:cNvPr id="30" name="椭圆 29">
            <a:extLst>
              <a:ext uri="{FF2B5EF4-FFF2-40B4-BE49-F238E27FC236}">
                <a16:creationId xmlns:a16="http://schemas.microsoft.com/office/drawing/2014/main" id="{C270C970-FCEC-33F8-2DF6-DA8CAC1DDEB0}"/>
              </a:ext>
            </a:extLst>
          </p:cNvPr>
          <p:cNvSpPr/>
          <p:nvPr/>
        </p:nvSpPr>
        <p:spPr>
          <a:xfrm>
            <a:off x="3636115" y="575814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7E8B886F-4C16-75B5-CFDB-4657B196E6FF}"/>
              </a:ext>
            </a:extLst>
          </p:cNvPr>
          <p:cNvSpPr/>
          <p:nvPr/>
        </p:nvSpPr>
        <p:spPr>
          <a:xfrm>
            <a:off x="4932840" y="575814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3" name="任意形状 32">
            <a:extLst>
              <a:ext uri="{FF2B5EF4-FFF2-40B4-BE49-F238E27FC236}">
                <a16:creationId xmlns:a16="http://schemas.microsoft.com/office/drawing/2014/main" id="{E6E54355-0143-1918-7A69-5EDD6DB44218}"/>
              </a:ext>
            </a:extLst>
          </p:cNvPr>
          <p:cNvSpPr/>
          <p:nvPr/>
        </p:nvSpPr>
        <p:spPr>
          <a:xfrm>
            <a:off x="8400900" y="4189858"/>
            <a:ext cx="1316736" cy="1532583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4" name="图形 33" descr="十字架徽章 纯色填充">
            <a:extLst>
              <a:ext uri="{FF2B5EF4-FFF2-40B4-BE49-F238E27FC236}">
                <a16:creationId xmlns:a16="http://schemas.microsoft.com/office/drawing/2014/main" id="{DB773DD2-ADE4-72B5-FB8A-A8DEC3AF43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43337" y="5649952"/>
            <a:ext cx="491000" cy="491000"/>
          </a:xfrm>
          <a:prstGeom prst="rect">
            <a:avLst/>
          </a:prstGeom>
        </p:spPr>
      </p:pic>
      <p:sp>
        <p:nvSpPr>
          <p:cNvPr id="36" name="椭圆 35">
            <a:extLst>
              <a:ext uri="{FF2B5EF4-FFF2-40B4-BE49-F238E27FC236}">
                <a16:creationId xmlns:a16="http://schemas.microsoft.com/office/drawing/2014/main" id="{8BBF68B7-85DC-53D4-18EE-4F31D37D4112}"/>
              </a:ext>
            </a:extLst>
          </p:cNvPr>
          <p:cNvSpPr/>
          <p:nvPr/>
        </p:nvSpPr>
        <p:spPr>
          <a:xfrm>
            <a:off x="8281957" y="575814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CD48B0F7-AAD3-A86A-7C38-A4996460BD8D}"/>
              </a:ext>
            </a:extLst>
          </p:cNvPr>
          <p:cNvSpPr/>
          <p:nvPr/>
        </p:nvSpPr>
        <p:spPr>
          <a:xfrm>
            <a:off x="9578682" y="575814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8284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EBEF01-09BB-5BA4-9BA0-DF9C38B36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513" y="537403"/>
            <a:ext cx="10515600" cy="1325563"/>
          </a:xfrm>
        </p:spPr>
        <p:txBody>
          <a:bodyPr/>
          <a:lstStyle/>
          <a:p>
            <a:r>
              <a:rPr kumimoji="1" lang="en-US" altLang="zh-CN" dirty="0"/>
              <a:t>Today’s plan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4D2056-184E-2ED8-46B4-33D26F4BF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2702"/>
            <a:ext cx="10515600" cy="3659186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zh-CN" dirty="0">
                <a:solidFill>
                  <a:schemeClr val="bg1">
                    <a:lumMod val="85000"/>
                  </a:schemeClr>
                </a:solidFill>
              </a:rPr>
              <a:t>Review of 1F-RP in unweighted graphs [RZ, 2005]</a:t>
            </a:r>
          </a:p>
          <a:p>
            <a:pPr marL="514350" indent="-514350">
              <a:buFont typeface="+mj-lt"/>
              <a:buAutoNum type="arabicPeriod"/>
            </a:pP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/>
              <a:t>Two main cases for 2F-RP in unweighted graphs</a:t>
            </a:r>
          </a:p>
          <a:p>
            <a:pPr lvl="1"/>
            <a:endParaRPr kumimoji="1" lang="en-US" altLang="zh-CN" dirty="0"/>
          </a:p>
          <a:p>
            <a:pPr lvl="1"/>
            <a:r>
              <a:rPr kumimoji="1" lang="en-US" altLang="zh-CN" dirty="0"/>
              <a:t>Only one failure is on the </a:t>
            </a:r>
            <a:r>
              <a:rPr kumimoji="1" lang="en-US" altLang="zh-CN" dirty="0" err="1"/>
              <a:t>st</a:t>
            </a:r>
            <a:r>
              <a:rPr kumimoji="1" lang="en-US" altLang="zh-CN" dirty="0"/>
              <a:t>-path</a:t>
            </a:r>
          </a:p>
          <a:p>
            <a:pPr lvl="1"/>
            <a:endParaRPr kumimoji="1" lang="en-US" altLang="zh-CN" dirty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kumimoji="1" lang="en-US" altLang="zh-CN" dirty="0">
                <a:solidFill>
                  <a:schemeClr val="bg1">
                    <a:lumMod val="85000"/>
                  </a:schemeClr>
                </a:solidFill>
              </a:rPr>
              <a:t>Both failures are on the </a:t>
            </a:r>
            <a:r>
              <a:rPr kumimoji="1" lang="en-US" altLang="zh-CN" dirty="0" err="1">
                <a:solidFill>
                  <a:schemeClr val="bg1">
                    <a:lumMod val="85000"/>
                  </a:schemeClr>
                </a:solidFill>
              </a:rPr>
              <a:t>st</a:t>
            </a:r>
            <a:r>
              <a:rPr kumimoji="1" lang="en-US" altLang="zh-CN" dirty="0">
                <a:solidFill>
                  <a:schemeClr val="bg1">
                    <a:lumMod val="85000"/>
                  </a:schemeClr>
                </a:solidFill>
              </a:rPr>
              <a:t>-path</a:t>
            </a:r>
            <a:endParaRPr kumimoji="1"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0532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52B-4101-7798-B05B-BDC5E8246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Dual-Failure RP in Unweighted Digraphs</a:t>
            </a:r>
            <a:endParaRPr kumimoji="1" lang="zh-CN" altLang="en-US" dirty="0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F626461E-21C4-D6E0-72ED-D81C8F5D6488}"/>
              </a:ext>
            </a:extLst>
          </p:cNvPr>
          <p:cNvSpPr/>
          <p:nvPr/>
        </p:nvSpPr>
        <p:spPr>
          <a:xfrm>
            <a:off x="1099511" y="5758148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5901E190-1C94-DA15-5E0F-FC1319941A69}"/>
              </a:ext>
            </a:extLst>
          </p:cNvPr>
          <p:cNvSpPr/>
          <p:nvPr/>
        </p:nvSpPr>
        <p:spPr>
          <a:xfrm>
            <a:off x="10676367" y="578075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6" name="直线箭头连接符 5">
            <a:extLst>
              <a:ext uri="{FF2B5EF4-FFF2-40B4-BE49-F238E27FC236}">
                <a16:creationId xmlns:a16="http://schemas.microsoft.com/office/drawing/2014/main" id="{14BBC513-55BA-15D2-3D00-394438705709}"/>
              </a:ext>
            </a:extLst>
          </p:cNvPr>
          <p:cNvCxnSpPr>
            <a:cxnSpLocks/>
            <a:stCxn id="4" idx="6"/>
            <a:endCxn id="5" idx="2"/>
          </p:cNvCxnSpPr>
          <p:nvPr/>
        </p:nvCxnSpPr>
        <p:spPr>
          <a:xfrm>
            <a:off x="1351510" y="5884148"/>
            <a:ext cx="9324857" cy="22609"/>
          </a:xfrm>
          <a:prstGeom prst="straightConnector1">
            <a:avLst/>
          </a:prstGeom>
          <a:ln w="31750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7DBCEF3D-436C-2EDA-F437-E6DDF749E49D}"/>
              </a:ext>
            </a:extLst>
          </p:cNvPr>
          <p:cNvSpPr txBox="1"/>
          <p:nvPr/>
        </p:nvSpPr>
        <p:spPr>
          <a:xfrm>
            <a:off x="1060240" y="6010147"/>
            <a:ext cx="330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s</a:t>
            </a:r>
            <a:endParaRPr kumimoji="1" lang="zh-CN" altLang="en-US" sz="28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238C39F-CF9D-D2ED-8231-00ABC35A1AF1}"/>
              </a:ext>
            </a:extLst>
          </p:cNvPr>
          <p:cNvSpPr txBox="1"/>
          <p:nvPr/>
        </p:nvSpPr>
        <p:spPr>
          <a:xfrm>
            <a:off x="10660542" y="6032756"/>
            <a:ext cx="298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t</a:t>
            </a:r>
            <a:endParaRPr kumimoji="1"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A42FEBE1-6229-D512-91A5-3B45CCF9C3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16947"/>
                <a:ext cx="10515600" cy="2285520"/>
              </a:xfrm>
            </p:spPr>
            <p:txBody>
              <a:bodyPr anchor="t"/>
              <a:lstStyle/>
              <a:p>
                <a:r>
                  <a:rPr kumimoji="1" lang="en-US" altLang="zh-CN" dirty="0"/>
                  <a:t>Weighted digraph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r>
                  <a:rPr kumimoji="1" lang="en-US" altLang="zh-CN" dirty="0"/>
                  <a:t> and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kumimoji="1" lang="en-US" altLang="zh-CN" dirty="0"/>
              </a:p>
              <a:p>
                <a:r>
                  <a:rPr kumimoji="1" lang="en-US" altLang="zh-CN" dirty="0"/>
                  <a:t>For all edges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kumimoji="1" lang="en-US" altLang="zh-CN" dirty="0"/>
                  <a:t>, compute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dist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∖</m:t>
                    </m:r>
                    <m:r>
                      <m:rPr>
                        <m:lit/>
                      </m:rPr>
                      <a:rPr kumimoji="1" lang="en-US" altLang="zh-CN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m:rPr>
                        <m:lit/>
                      </m:rPr>
                      <a:rPr kumimoji="1" lang="en-US" altLang="zh-CN" b="0" i="1" smtClean="0">
                        <a:latin typeface="Cambria Math" panose="02040503050406030204" pitchFamily="18" charset="0"/>
                      </a:rPr>
                      <m:t>}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dirty="0"/>
              </a:p>
              <a:p>
                <a:r>
                  <a:rPr kumimoji="1" lang="en-US" altLang="zh-CN" b="1" u="sng" dirty="0"/>
                  <a:t>Case 1:</a:t>
                </a:r>
                <a:r>
                  <a:rPr kumimoji="1" lang="en-US" altLang="zh-CN" dirty="0"/>
                  <a:t> Only one failure is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kumimoji="1" lang="en-US" altLang="zh-CN" dirty="0"/>
              </a:p>
              <a:p>
                <a:r>
                  <a:rPr kumimoji="1" lang="en-US" altLang="zh-CN" b="1" u="sng" dirty="0">
                    <a:solidFill>
                      <a:srgbClr val="FF0000"/>
                    </a:solidFill>
                  </a:rPr>
                  <a:t>Main challenge:</a:t>
                </a:r>
                <a:r>
                  <a:rPr kumimoji="1" lang="en-US" altLang="zh-CN" dirty="0"/>
                  <a:t> Find the </a:t>
                </a:r>
                <a:r>
                  <a:rPr kumimoji="1" lang="en-US" altLang="zh-CN" b="1" dirty="0">
                    <a:solidFill>
                      <a:srgbClr val="00B0F0"/>
                    </a:solidFill>
                  </a:rPr>
                  <a:t>sub-detour</a:t>
                </a:r>
              </a:p>
            </p:txBody>
          </p:sp>
        </mc:Choice>
        <mc:Fallback xmlns="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A42FEBE1-6229-D512-91A5-3B45CCF9C3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16947"/>
                <a:ext cx="10515600" cy="2285520"/>
              </a:xfrm>
              <a:blipFill>
                <a:blip r:embed="rId2"/>
                <a:stretch>
                  <a:fillRect l="-1086" t="-44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形 12" descr="十字架徽章 纯色填充">
            <a:extLst>
              <a:ext uri="{FF2B5EF4-FFF2-40B4-BE49-F238E27FC236}">
                <a16:creationId xmlns:a16="http://schemas.microsoft.com/office/drawing/2014/main" id="{8BAEE99F-E5EC-AB5F-73BB-F6F4F8335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65091" y="5679026"/>
            <a:ext cx="455460" cy="455460"/>
          </a:xfrm>
          <a:prstGeom prst="rect">
            <a:avLst/>
          </a:prstGeom>
        </p:spPr>
      </p:pic>
      <p:sp>
        <p:nvSpPr>
          <p:cNvPr id="16" name="任意形状 15">
            <a:extLst>
              <a:ext uri="{FF2B5EF4-FFF2-40B4-BE49-F238E27FC236}">
                <a16:creationId xmlns:a16="http://schemas.microsoft.com/office/drawing/2014/main" id="{65F05011-82CC-793B-8D5D-58289B1BFB84}"/>
              </a:ext>
            </a:extLst>
          </p:cNvPr>
          <p:cNvSpPr/>
          <p:nvPr/>
        </p:nvSpPr>
        <p:spPr>
          <a:xfrm>
            <a:off x="1407886" y="4077075"/>
            <a:ext cx="9268481" cy="1641554"/>
          </a:xfrm>
          <a:custGeom>
            <a:avLst/>
            <a:gdLst>
              <a:gd name="connsiteX0" fmla="*/ 0 w 9187543"/>
              <a:gd name="connsiteY0" fmla="*/ 1814836 h 1858379"/>
              <a:gd name="connsiteX1" fmla="*/ 3106057 w 9187543"/>
              <a:gd name="connsiteY1" fmla="*/ 1364893 h 1858379"/>
              <a:gd name="connsiteX2" fmla="*/ 4209143 w 9187543"/>
              <a:gd name="connsiteY2" fmla="*/ 550 h 1858379"/>
              <a:gd name="connsiteX3" fmla="*/ 5021943 w 9187543"/>
              <a:gd name="connsiteY3" fmla="*/ 1205236 h 1858379"/>
              <a:gd name="connsiteX4" fmla="*/ 7982857 w 9187543"/>
              <a:gd name="connsiteY4" fmla="*/ 1713236 h 1858379"/>
              <a:gd name="connsiteX5" fmla="*/ 9187543 w 9187543"/>
              <a:gd name="connsiteY5" fmla="*/ 1858379 h 185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87543" h="1858379">
                <a:moveTo>
                  <a:pt x="0" y="1814836"/>
                </a:moveTo>
                <a:cubicBezTo>
                  <a:pt x="1202266" y="1741055"/>
                  <a:pt x="2404533" y="1667274"/>
                  <a:pt x="3106057" y="1364893"/>
                </a:cubicBezTo>
                <a:cubicBezTo>
                  <a:pt x="3807581" y="1062512"/>
                  <a:pt x="3889829" y="27159"/>
                  <a:pt x="4209143" y="550"/>
                </a:cubicBezTo>
                <a:cubicBezTo>
                  <a:pt x="4528457" y="-26059"/>
                  <a:pt x="4392991" y="919788"/>
                  <a:pt x="5021943" y="1205236"/>
                </a:cubicBezTo>
                <a:cubicBezTo>
                  <a:pt x="5650895" y="1490684"/>
                  <a:pt x="7288590" y="1604379"/>
                  <a:pt x="7982857" y="1713236"/>
                </a:cubicBezTo>
                <a:cubicBezTo>
                  <a:pt x="8677124" y="1822093"/>
                  <a:pt x="8932333" y="1840236"/>
                  <a:pt x="9187543" y="1858379"/>
                </a:cubicBezTo>
              </a:path>
            </a:pathLst>
          </a:custGeom>
          <a:noFill/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12" name="图形 11" descr="十字架徽章 纯色填充">
            <a:extLst>
              <a:ext uri="{FF2B5EF4-FFF2-40B4-BE49-F238E27FC236}">
                <a16:creationId xmlns:a16="http://schemas.microsoft.com/office/drawing/2014/main" id="{20995627-6C14-4827-7E6E-9A1202E00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37888" y="4763058"/>
            <a:ext cx="455460" cy="455460"/>
          </a:xfrm>
          <a:prstGeom prst="rect">
            <a:avLst/>
          </a:prstGeom>
        </p:spPr>
      </p:pic>
      <p:sp>
        <p:nvSpPr>
          <p:cNvPr id="17" name="任意形状 16">
            <a:extLst>
              <a:ext uri="{FF2B5EF4-FFF2-40B4-BE49-F238E27FC236}">
                <a16:creationId xmlns:a16="http://schemas.microsoft.com/office/drawing/2014/main" id="{BFF442A4-3DAF-36F3-9775-5EA4F7D27661}"/>
              </a:ext>
            </a:extLst>
          </p:cNvPr>
          <p:cNvSpPr/>
          <p:nvPr/>
        </p:nvSpPr>
        <p:spPr>
          <a:xfrm>
            <a:off x="3744687" y="3917127"/>
            <a:ext cx="1557648" cy="1496702"/>
          </a:xfrm>
          <a:custGeom>
            <a:avLst/>
            <a:gdLst>
              <a:gd name="connsiteX0" fmla="*/ 0 w 1596571"/>
              <a:gd name="connsiteY0" fmla="*/ 1496702 h 1496702"/>
              <a:gd name="connsiteX1" fmla="*/ 348343 w 1596571"/>
              <a:gd name="connsiteY1" fmla="*/ 1017730 h 1496702"/>
              <a:gd name="connsiteX2" fmla="*/ 319314 w 1596571"/>
              <a:gd name="connsiteY2" fmla="*/ 262987 h 1496702"/>
              <a:gd name="connsiteX3" fmla="*/ 798285 w 1596571"/>
              <a:gd name="connsiteY3" fmla="*/ 1730 h 1496702"/>
              <a:gd name="connsiteX4" fmla="*/ 1596571 w 1596571"/>
              <a:gd name="connsiteY4" fmla="*/ 364587 h 149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6571" h="1496702">
                <a:moveTo>
                  <a:pt x="0" y="1496702"/>
                </a:moveTo>
                <a:cubicBezTo>
                  <a:pt x="147562" y="1360025"/>
                  <a:pt x="295124" y="1223349"/>
                  <a:pt x="348343" y="1017730"/>
                </a:cubicBezTo>
                <a:cubicBezTo>
                  <a:pt x="401562" y="812111"/>
                  <a:pt x="244324" y="432320"/>
                  <a:pt x="319314" y="262987"/>
                </a:cubicBezTo>
                <a:cubicBezTo>
                  <a:pt x="394304" y="93654"/>
                  <a:pt x="585409" y="-15203"/>
                  <a:pt x="798285" y="1730"/>
                </a:cubicBezTo>
                <a:cubicBezTo>
                  <a:pt x="1011161" y="18663"/>
                  <a:pt x="1303866" y="191625"/>
                  <a:pt x="1596571" y="364587"/>
                </a:cubicBezTo>
              </a:path>
            </a:pathLst>
          </a:custGeom>
          <a:noFill/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0086D115-12CF-5B9C-9CBB-3667C11EDABC}"/>
              </a:ext>
            </a:extLst>
          </p:cNvPr>
          <p:cNvSpPr/>
          <p:nvPr/>
        </p:nvSpPr>
        <p:spPr>
          <a:xfrm>
            <a:off x="3618686" y="5352889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67C175ED-1E36-751B-CB5F-E59CE085C4AF}"/>
              </a:ext>
            </a:extLst>
          </p:cNvPr>
          <p:cNvSpPr/>
          <p:nvPr/>
        </p:nvSpPr>
        <p:spPr>
          <a:xfrm>
            <a:off x="5287821" y="4217819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594050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形状 2">
            <a:extLst>
              <a:ext uri="{FF2B5EF4-FFF2-40B4-BE49-F238E27FC236}">
                <a16:creationId xmlns:a16="http://schemas.microsoft.com/office/drawing/2014/main" id="{01AF00E5-ED91-7057-A8AF-DC5343B26D21}"/>
              </a:ext>
            </a:extLst>
          </p:cNvPr>
          <p:cNvSpPr/>
          <p:nvPr/>
        </p:nvSpPr>
        <p:spPr>
          <a:xfrm>
            <a:off x="3936642" y="4713711"/>
            <a:ext cx="4086588" cy="1234737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6C2952B-4101-7798-B05B-BDC5E8246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Dual-Failure RP in Unweighted Digraphs</a:t>
            </a:r>
            <a:endParaRPr kumimoji="1" lang="zh-CN" altLang="en-US" dirty="0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F626461E-21C4-D6E0-72ED-D81C8F5D6488}"/>
              </a:ext>
            </a:extLst>
          </p:cNvPr>
          <p:cNvSpPr/>
          <p:nvPr/>
        </p:nvSpPr>
        <p:spPr>
          <a:xfrm>
            <a:off x="1181572" y="5955508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5901E190-1C94-DA15-5E0F-FC1319941A69}"/>
              </a:ext>
            </a:extLst>
          </p:cNvPr>
          <p:cNvSpPr/>
          <p:nvPr/>
        </p:nvSpPr>
        <p:spPr>
          <a:xfrm>
            <a:off x="10758428" y="597811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6" name="直线箭头连接符 5">
            <a:extLst>
              <a:ext uri="{FF2B5EF4-FFF2-40B4-BE49-F238E27FC236}">
                <a16:creationId xmlns:a16="http://schemas.microsoft.com/office/drawing/2014/main" id="{14BBC513-55BA-15D2-3D00-394438705709}"/>
              </a:ext>
            </a:extLst>
          </p:cNvPr>
          <p:cNvCxnSpPr>
            <a:cxnSpLocks/>
            <a:stCxn id="4" idx="6"/>
            <a:endCxn id="5" idx="2"/>
          </p:cNvCxnSpPr>
          <p:nvPr/>
        </p:nvCxnSpPr>
        <p:spPr>
          <a:xfrm>
            <a:off x="1433571" y="6081508"/>
            <a:ext cx="9324857" cy="22609"/>
          </a:xfrm>
          <a:prstGeom prst="straightConnector1">
            <a:avLst/>
          </a:prstGeom>
          <a:ln w="31750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7DBCEF3D-436C-2EDA-F437-E6DDF749E49D}"/>
              </a:ext>
            </a:extLst>
          </p:cNvPr>
          <p:cNvSpPr txBox="1"/>
          <p:nvPr/>
        </p:nvSpPr>
        <p:spPr>
          <a:xfrm>
            <a:off x="1158738" y="6100058"/>
            <a:ext cx="330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s</a:t>
            </a:r>
            <a:endParaRPr kumimoji="1" lang="zh-CN" altLang="en-US" sz="28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238C39F-CF9D-D2ED-8231-00ABC35A1AF1}"/>
              </a:ext>
            </a:extLst>
          </p:cNvPr>
          <p:cNvSpPr txBox="1"/>
          <p:nvPr/>
        </p:nvSpPr>
        <p:spPr>
          <a:xfrm>
            <a:off x="10758428" y="6157506"/>
            <a:ext cx="298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t</a:t>
            </a:r>
            <a:endParaRPr kumimoji="1"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A42FEBE1-6229-D512-91A5-3B45CCF9C3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516947"/>
                <a:ext cx="11240729" cy="2564195"/>
              </a:xfrm>
            </p:spPr>
            <p:txBody>
              <a:bodyPr anchor="t">
                <a:normAutofit/>
              </a:bodyPr>
              <a:lstStyle/>
              <a:p>
                <a:pPr marL="0" indent="0">
                  <a:buNone/>
                </a:pPr>
                <a:r>
                  <a:rPr kumimoji="1" lang="en-US" altLang="zh-CN" b="1" u="sng" dirty="0"/>
                  <a:t>Main challenge:</a:t>
                </a:r>
                <a:r>
                  <a:rPr kumimoji="1" lang="en-US" altLang="zh-CN" dirty="0"/>
                  <a:t> Find the </a:t>
                </a:r>
                <a:r>
                  <a:rPr kumimoji="1" lang="en-US" altLang="zh-CN" b="1" dirty="0">
                    <a:solidFill>
                      <a:srgbClr val="00B0F0"/>
                    </a:solidFill>
                  </a:rPr>
                  <a:t>sub-detour</a:t>
                </a:r>
              </a:p>
              <a:p>
                <a:r>
                  <a:rPr kumimoji="1" lang="en-US" altLang="zh-CN" dirty="0"/>
                  <a:t>Sub-case 1: detour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kumimoji="1" lang="en-US" altLang="zh-CN" dirty="0"/>
                  <a:t> for some parameter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kumimoji="1" lang="en-US" altLang="zh-CN" b="1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kumimoji="1" lang="en-US" altLang="zh-CN" dirty="0"/>
                  <a:t>Take a 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random set U</a:t>
                </a:r>
                <a:r>
                  <a:rPr kumimoji="1" lang="en-US" altLang="zh-CN" dirty="0"/>
                  <a:t> of size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kumimoji="1" lang="en-US" altLang="zh-CN" dirty="0"/>
              </a:p>
              <a:p>
                <a:pPr marL="514350" indent="-514350">
                  <a:buFont typeface="+mj-lt"/>
                  <a:buAutoNum type="arabicPeriod"/>
                </a:pPr>
                <a:endParaRPr kumimoji="1" lang="en-US" altLang="zh-CN" i="1" dirty="0"/>
              </a:p>
            </p:txBody>
          </p:sp>
        </mc:Choice>
        <mc:Fallback xmlns="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A42FEBE1-6229-D512-91A5-3B45CCF9C3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516947"/>
                <a:ext cx="11240729" cy="2564195"/>
              </a:xfrm>
              <a:blipFill>
                <a:blip r:embed="rId2"/>
                <a:stretch>
                  <a:fillRect l="-1016" t="-39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形 12" descr="十字架徽章 纯色填充">
            <a:extLst>
              <a:ext uri="{FF2B5EF4-FFF2-40B4-BE49-F238E27FC236}">
                <a16:creationId xmlns:a16="http://schemas.microsoft.com/office/drawing/2014/main" id="{8BAEE99F-E5EC-AB5F-73BB-F6F4F8335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33246" y="4888082"/>
            <a:ext cx="455460" cy="455460"/>
          </a:xfrm>
          <a:prstGeom prst="rect">
            <a:avLst/>
          </a:prstGeom>
        </p:spPr>
      </p:pic>
      <p:pic>
        <p:nvPicPr>
          <p:cNvPr id="12" name="图形 11" descr="十字架徽章 纯色填充">
            <a:extLst>
              <a:ext uri="{FF2B5EF4-FFF2-40B4-BE49-F238E27FC236}">
                <a16:creationId xmlns:a16="http://schemas.microsoft.com/office/drawing/2014/main" id="{20995627-6C14-4827-7E6E-9A1202E00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02334" y="5860847"/>
            <a:ext cx="455460" cy="455460"/>
          </a:xfrm>
          <a:prstGeom prst="rect">
            <a:avLst/>
          </a:prstGeom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0086D115-12CF-5B9C-9CBB-3667C11EDABC}"/>
              </a:ext>
            </a:extLst>
          </p:cNvPr>
          <p:cNvSpPr/>
          <p:nvPr/>
        </p:nvSpPr>
        <p:spPr>
          <a:xfrm>
            <a:off x="3810642" y="5966705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67C175ED-1E36-751B-CB5F-E59CE085C4AF}"/>
              </a:ext>
            </a:extLst>
          </p:cNvPr>
          <p:cNvSpPr/>
          <p:nvPr/>
        </p:nvSpPr>
        <p:spPr>
          <a:xfrm>
            <a:off x="7897230" y="596257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43CE15B2-E313-4E38-81EC-F36C0F99E408}"/>
              </a:ext>
            </a:extLst>
          </p:cNvPr>
          <p:cNvSpPr/>
          <p:nvPr/>
        </p:nvSpPr>
        <p:spPr>
          <a:xfrm>
            <a:off x="5930064" y="4580651"/>
            <a:ext cx="251999" cy="2519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97391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形状 2">
            <a:extLst>
              <a:ext uri="{FF2B5EF4-FFF2-40B4-BE49-F238E27FC236}">
                <a16:creationId xmlns:a16="http://schemas.microsoft.com/office/drawing/2014/main" id="{01AF00E5-ED91-7057-A8AF-DC5343B26D21}"/>
              </a:ext>
            </a:extLst>
          </p:cNvPr>
          <p:cNvSpPr/>
          <p:nvPr/>
        </p:nvSpPr>
        <p:spPr>
          <a:xfrm>
            <a:off x="3936642" y="4713711"/>
            <a:ext cx="4086588" cy="1234737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6C2952B-4101-7798-B05B-BDC5E8246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Dual-Failure RP in Unweighted Digraphs</a:t>
            </a:r>
            <a:endParaRPr kumimoji="1" lang="zh-CN" altLang="en-US" dirty="0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F626461E-21C4-D6E0-72ED-D81C8F5D6488}"/>
              </a:ext>
            </a:extLst>
          </p:cNvPr>
          <p:cNvSpPr/>
          <p:nvPr/>
        </p:nvSpPr>
        <p:spPr>
          <a:xfrm>
            <a:off x="1181572" y="5955508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5901E190-1C94-DA15-5E0F-FC1319941A69}"/>
              </a:ext>
            </a:extLst>
          </p:cNvPr>
          <p:cNvSpPr/>
          <p:nvPr/>
        </p:nvSpPr>
        <p:spPr>
          <a:xfrm>
            <a:off x="10758428" y="597811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6" name="直线箭头连接符 5">
            <a:extLst>
              <a:ext uri="{FF2B5EF4-FFF2-40B4-BE49-F238E27FC236}">
                <a16:creationId xmlns:a16="http://schemas.microsoft.com/office/drawing/2014/main" id="{14BBC513-55BA-15D2-3D00-394438705709}"/>
              </a:ext>
            </a:extLst>
          </p:cNvPr>
          <p:cNvCxnSpPr>
            <a:cxnSpLocks/>
            <a:stCxn id="4" idx="6"/>
            <a:endCxn id="5" idx="2"/>
          </p:cNvCxnSpPr>
          <p:nvPr/>
        </p:nvCxnSpPr>
        <p:spPr>
          <a:xfrm>
            <a:off x="1433571" y="6081508"/>
            <a:ext cx="9324857" cy="22609"/>
          </a:xfrm>
          <a:prstGeom prst="straightConnector1">
            <a:avLst/>
          </a:prstGeom>
          <a:ln w="31750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7DBCEF3D-436C-2EDA-F437-E6DDF749E49D}"/>
              </a:ext>
            </a:extLst>
          </p:cNvPr>
          <p:cNvSpPr txBox="1"/>
          <p:nvPr/>
        </p:nvSpPr>
        <p:spPr>
          <a:xfrm>
            <a:off x="1158738" y="6100058"/>
            <a:ext cx="330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s</a:t>
            </a:r>
            <a:endParaRPr kumimoji="1" lang="zh-CN" altLang="en-US" sz="28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238C39F-CF9D-D2ED-8231-00ABC35A1AF1}"/>
              </a:ext>
            </a:extLst>
          </p:cNvPr>
          <p:cNvSpPr txBox="1"/>
          <p:nvPr/>
        </p:nvSpPr>
        <p:spPr>
          <a:xfrm>
            <a:off x="10758428" y="6157506"/>
            <a:ext cx="298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t</a:t>
            </a:r>
            <a:endParaRPr kumimoji="1"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A42FEBE1-6229-D512-91A5-3B45CCF9C3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516947"/>
                <a:ext cx="11240729" cy="2564195"/>
              </a:xfrm>
            </p:spPr>
            <p:txBody>
              <a:bodyPr anchor="t">
                <a:normAutofit/>
              </a:bodyPr>
              <a:lstStyle/>
              <a:p>
                <a:pPr marL="0" indent="0">
                  <a:buNone/>
                </a:pPr>
                <a:r>
                  <a:rPr kumimoji="1" lang="en-US" altLang="zh-CN" b="1" u="sng" dirty="0"/>
                  <a:t>Main challenge:</a:t>
                </a:r>
                <a:r>
                  <a:rPr kumimoji="1" lang="en-US" altLang="zh-CN" dirty="0"/>
                  <a:t> Find the </a:t>
                </a:r>
                <a:r>
                  <a:rPr kumimoji="1" lang="en-US" altLang="zh-CN" b="1" dirty="0">
                    <a:solidFill>
                      <a:srgbClr val="00B0F0"/>
                    </a:solidFill>
                  </a:rPr>
                  <a:t>sub-detour</a:t>
                </a:r>
              </a:p>
              <a:p>
                <a:r>
                  <a:rPr kumimoji="1" lang="en-US" altLang="zh-CN" dirty="0"/>
                  <a:t>Sub-case 1: detour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kumimoji="1" lang="en-US" altLang="zh-CN" dirty="0"/>
                  <a:t> for some parameter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kumimoji="1" lang="en-US" altLang="zh-CN" b="1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kumimoji="1" lang="en-US" altLang="zh-CN" dirty="0"/>
                  <a:t>Take a 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random set U</a:t>
                </a:r>
                <a:r>
                  <a:rPr kumimoji="1" lang="en-US" altLang="zh-CN" dirty="0"/>
                  <a:t> of size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kumimoji="1" lang="en-US" altLang="zh-CN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kumimoji="1" lang="en-US" altLang="zh-CN" dirty="0"/>
                  <a:t>Compute 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1F-SSRP from U </a:t>
                </a:r>
                <a:r>
                  <a:rPr kumimoji="1" lang="en-US" altLang="zh-CN" dirty="0"/>
                  <a:t>in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∖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1" lang="en-US" altLang="zh-CN" dirty="0"/>
                  <a:t> in runtime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kumimoji="1" lang="en-US" altLang="zh-CN" dirty="0"/>
                  <a:t> [CM, 2020]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kumimoji="1" lang="en-US" altLang="zh-CN" i="1" dirty="0"/>
              </a:p>
            </p:txBody>
          </p:sp>
        </mc:Choice>
        <mc:Fallback xmlns="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A42FEBE1-6229-D512-91A5-3B45CCF9C3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516947"/>
                <a:ext cx="11240729" cy="2564195"/>
              </a:xfrm>
              <a:blipFill>
                <a:blip r:embed="rId2"/>
                <a:stretch>
                  <a:fillRect l="-1016" t="-3941" r="-7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形 12" descr="十字架徽章 纯色填充">
            <a:extLst>
              <a:ext uri="{FF2B5EF4-FFF2-40B4-BE49-F238E27FC236}">
                <a16:creationId xmlns:a16="http://schemas.microsoft.com/office/drawing/2014/main" id="{8BAEE99F-E5EC-AB5F-73BB-F6F4F8335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33246" y="4888082"/>
            <a:ext cx="455460" cy="455460"/>
          </a:xfrm>
          <a:prstGeom prst="rect">
            <a:avLst/>
          </a:prstGeom>
        </p:spPr>
      </p:pic>
      <p:pic>
        <p:nvPicPr>
          <p:cNvPr id="12" name="图形 11" descr="十字架徽章 纯色填充">
            <a:extLst>
              <a:ext uri="{FF2B5EF4-FFF2-40B4-BE49-F238E27FC236}">
                <a16:creationId xmlns:a16="http://schemas.microsoft.com/office/drawing/2014/main" id="{20995627-6C14-4827-7E6E-9A1202E00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02334" y="5860847"/>
            <a:ext cx="455460" cy="455460"/>
          </a:xfrm>
          <a:prstGeom prst="rect">
            <a:avLst/>
          </a:prstGeom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0086D115-12CF-5B9C-9CBB-3667C11EDABC}"/>
              </a:ext>
            </a:extLst>
          </p:cNvPr>
          <p:cNvSpPr/>
          <p:nvPr/>
        </p:nvSpPr>
        <p:spPr>
          <a:xfrm>
            <a:off x="3810642" y="5966705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67C175ED-1E36-751B-CB5F-E59CE085C4AF}"/>
              </a:ext>
            </a:extLst>
          </p:cNvPr>
          <p:cNvSpPr/>
          <p:nvPr/>
        </p:nvSpPr>
        <p:spPr>
          <a:xfrm>
            <a:off x="7897230" y="596257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43CE15B2-E313-4E38-81EC-F36C0F99E408}"/>
              </a:ext>
            </a:extLst>
          </p:cNvPr>
          <p:cNvSpPr/>
          <p:nvPr/>
        </p:nvSpPr>
        <p:spPr>
          <a:xfrm>
            <a:off x="5930064" y="4580651"/>
            <a:ext cx="251999" cy="2519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任意形状 6">
            <a:extLst>
              <a:ext uri="{FF2B5EF4-FFF2-40B4-BE49-F238E27FC236}">
                <a16:creationId xmlns:a16="http://schemas.microsoft.com/office/drawing/2014/main" id="{0119E1E7-541E-49F3-C3B7-CF26C5480FE4}"/>
              </a:ext>
            </a:extLst>
          </p:cNvPr>
          <p:cNvSpPr/>
          <p:nvPr/>
        </p:nvSpPr>
        <p:spPr>
          <a:xfrm>
            <a:off x="2625871" y="4489735"/>
            <a:ext cx="3218688" cy="1448074"/>
          </a:xfrm>
          <a:custGeom>
            <a:avLst/>
            <a:gdLst>
              <a:gd name="connsiteX0" fmla="*/ 0 w 3218688"/>
              <a:gd name="connsiteY0" fmla="*/ 1448074 h 1448074"/>
              <a:gd name="connsiteX1" fmla="*/ 377952 w 3218688"/>
              <a:gd name="connsiteY1" fmla="*/ 509290 h 1448074"/>
              <a:gd name="connsiteX2" fmla="*/ 1621536 w 3218688"/>
              <a:gd name="connsiteY2" fmla="*/ 21610 h 1448074"/>
              <a:gd name="connsiteX3" fmla="*/ 3218688 w 3218688"/>
              <a:gd name="connsiteY3" fmla="*/ 131338 h 144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8688" h="1448074">
                <a:moveTo>
                  <a:pt x="0" y="1448074"/>
                </a:moveTo>
                <a:cubicBezTo>
                  <a:pt x="53848" y="1097554"/>
                  <a:pt x="107696" y="747034"/>
                  <a:pt x="377952" y="509290"/>
                </a:cubicBezTo>
                <a:cubicBezTo>
                  <a:pt x="648208" y="271546"/>
                  <a:pt x="1148080" y="84602"/>
                  <a:pt x="1621536" y="21610"/>
                </a:cubicBezTo>
                <a:cubicBezTo>
                  <a:pt x="2094992" y="-41382"/>
                  <a:pt x="2656840" y="44978"/>
                  <a:pt x="3218688" y="131338"/>
                </a:cubicBezTo>
              </a:path>
            </a:pathLst>
          </a:custGeom>
          <a:noFill/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任意形状 13">
            <a:extLst>
              <a:ext uri="{FF2B5EF4-FFF2-40B4-BE49-F238E27FC236}">
                <a16:creationId xmlns:a16="http://schemas.microsoft.com/office/drawing/2014/main" id="{AEF919C7-A276-535E-A858-3682BD35FD24}"/>
              </a:ext>
            </a:extLst>
          </p:cNvPr>
          <p:cNvSpPr/>
          <p:nvPr/>
        </p:nvSpPr>
        <p:spPr>
          <a:xfrm>
            <a:off x="4918587" y="4884145"/>
            <a:ext cx="1108061" cy="1071363"/>
          </a:xfrm>
          <a:custGeom>
            <a:avLst/>
            <a:gdLst>
              <a:gd name="connsiteX0" fmla="*/ 0 w 1475752"/>
              <a:gd name="connsiteY0" fmla="*/ 974165 h 974165"/>
              <a:gd name="connsiteX1" fmla="*/ 377952 w 1475752"/>
              <a:gd name="connsiteY1" fmla="*/ 608405 h 974165"/>
              <a:gd name="connsiteX2" fmla="*/ 1097280 w 1475752"/>
              <a:gd name="connsiteY2" fmla="*/ 388949 h 974165"/>
              <a:gd name="connsiteX3" fmla="*/ 1438656 w 1475752"/>
              <a:gd name="connsiteY3" fmla="*/ 47573 h 974165"/>
              <a:gd name="connsiteX4" fmla="*/ 1450848 w 1475752"/>
              <a:gd name="connsiteY4" fmla="*/ 10997 h 974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752" h="974165">
                <a:moveTo>
                  <a:pt x="0" y="974165"/>
                </a:moveTo>
                <a:cubicBezTo>
                  <a:pt x="97536" y="840053"/>
                  <a:pt x="195072" y="705941"/>
                  <a:pt x="377952" y="608405"/>
                </a:cubicBezTo>
                <a:cubicBezTo>
                  <a:pt x="560832" y="510869"/>
                  <a:pt x="920496" y="482421"/>
                  <a:pt x="1097280" y="388949"/>
                </a:cubicBezTo>
                <a:cubicBezTo>
                  <a:pt x="1274064" y="295477"/>
                  <a:pt x="1438656" y="47573"/>
                  <a:pt x="1438656" y="47573"/>
                </a:cubicBezTo>
                <a:cubicBezTo>
                  <a:pt x="1497584" y="-15419"/>
                  <a:pt x="1474216" y="-2211"/>
                  <a:pt x="1450848" y="10997"/>
                </a:cubicBezTo>
              </a:path>
            </a:pathLst>
          </a:custGeom>
          <a:noFill/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任意形状 15">
            <a:extLst>
              <a:ext uri="{FF2B5EF4-FFF2-40B4-BE49-F238E27FC236}">
                <a16:creationId xmlns:a16="http://schemas.microsoft.com/office/drawing/2014/main" id="{C12A258F-4129-8E25-016C-98585373FB1D}"/>
              </a:ext>
            </a:extLst>
          </p:cNvPr>
          <p:cNvSpPr/>
          <p:nvPr/>
        </p:nvSpPr>
        <p:spPr>
          <a:xfrm>
            <a:off x="6267568" y="4497092"/>
            <a:ext cx="2488439" cy="1386912"/>
          </a:xfrm>
          <a:custGeom>
            <a:avLst/>
            <a:gdLst>
              <a:gd name="connsiteX0" fmla="*/ 0 w 2133600"/>
              <a:gd name="connsiteY0" fmla="*/ 131136 h 1386912"/>
              <a:gd name="connsiteX1" fmla="*/ 560832 w 2133600"/>
              <a:gd name="connsiteY1" fmla="*/ 9216 h 1386912"/>
              <a:gd name="connsiteX2" fmla="*/ 1328928 w 2133600"/>
              <a:gd name="connsiteY2" fmla="*/ 57984 h 1386912"/>
              <a:gd name="connsiteX3" fmla="*/ 1938528 w 2133600"/>
              <a:gd name="connsiteY3" fmla="*/ 448128 h 1386912"/>
              <a:gd name="connsiteX4" fmla="*/ 2133600 w 2133600"/>
              <a:gd name="connsiteY4" fmla="*/ 1386912 h 1386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1386912">
                <a:moveTo>
                  <a:pt x="0" y="131136"/>
                </a:moveTo>
                <a:cubicBezTo>
                  <a:pt x="169672" y="76272"/>
                  <a:pt x="339344" y="21408"/>
                  <a:pt x="560832" y="9216"/>
                </a:cubicBezTo>
                <a:cubicBezTo>
                  <a:pt x="782320" y="-2976"/>
                  <a:pt x="1099312" y="-15168"/>
                  <a:pt x="1328928" y="57984"/>
                </a:cubicBezTo>
                <a:cubicBezTo>
                  <a:pt x="1558544" y="131136"/>
                  <a:pt x="1804416" y="226640"/>
                  <a:pt x="1938528" y="448128"/>
                </a:cubicBezTo>
                <a:cubicBezTo>
                  <a:pt x="2072640" y="669616"/>
                  <a:pt x="2103120" y="1028264"/>
                  <a:pt x="2133600" y="1386912"/>
                </a:cubicBezTo>
              </a:path>
            </a:pathLst>
          </a:custGeom>
          <a:noFill/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任意形状 16">
            <a:extLst>
              <a:ext uri="{FF2B5EF4-FFF2-40B4-BE49-F238E27FC236}">
                <a16:creationId xmlns:a16="http://schemas.microsoft.com/office/drawing/2014/main" id="{38B0B8A4-4E44-F914-BAC6-39B0503922D4}"/>
              </a:ext>
            </a:extLst>
          </p:cNvPr>
          <p:cNvSpPr/>
          <p:nvPr/>
        </p:nvSpPr>
        <p:spPr>
          <a:xfrm>
            <a:off x="6165354" y="4069317"/>
            <a:ext cx="3645408" cy="1839871"/>
          </a:xfrm>
          <a:custGeom>
            <a:avLst/>
            <a:gdLst>
              <a:gd name="connsiteX0" fmla="*/ 0 w 2779776"/>
              <a:gd name="connsiteY0" fmla="*/ 462175 h 1839871"/>
              <a:gd name="connsiteX1" fmla="*/ 682752 w 2779776"/>
              <a:gd name="connsiteY1" fmla="*/ 47647 h 1839871"/>
              <a:gd name="connsiteX2" fmla="*/ 1889760 w 2779776"/>
              <a:gd name="connsiteY2" fmla="*/ 96415 h 1839871"/>
              <a:gd name="connsiteX3" fmla="*/ 2657856 w 2779776"/>
              <a:gd name="connsiteY3" fmla="*/ 827935 h 1839871"/>
              <a:gd name="connsiteX4" fmla="*/ 2767584 w 2779776"/>
              <a:gd name="connsiteY4" fmla="*/ 1839871 h 1839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9776" h="1839871">
                <a:moveTo>
                  <a:pt x="0" y="462175"/>
                </a:moveTo>
                <a:cubicBezTo>
                  <a:pt x="183896" y="285391"/>
                  <a:pt x="367792" y="108607"/>
                  <a:pt x="682752" y="47647"/>
                </a:cubicBezTo>
                <a:cubicBezTo>
                  <a:pt x="997712" y="-13313"/>
                  <a:pt x="1560576" y="-33633"/>
                  <a:pt x="1889760" y="96415"/>
                </a:cubicBezTo>
                <a:cubicBezTo>
                  <a:pt x="2218944" y="226463"/>
                  <a:pt x="2511552" y="537359"/>
                  <a:pt x="2657856" y="827935"/>
                </a:cubicBezTo>
                <a:cubicBezTo>
                  <a:pt x="2804160" y="1118511"/>
                  <a:pt x="2785872" y="1479191"/>
                  <a:pt x="2767584" y="1839871"/>
                </a:cubicBezTo>
              </a:path>
            </a:pathLst>
          </a:custGeom>
          <a:noFill/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53520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0476DD-CAB8-9701-BA8E-086BAE148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Emergency Planning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F069DF9-D0BB-BF7E-D458-2A118C1B6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643281" cy="4351338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kumimoji="1" lang="en-US" altLang="zh-CN" b="1" u="sng" dirty="0"/>
              <a:t>Two-phase problem: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/>
              <a:t>Preprocess an input graph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b="1" dirty="0">
                <a:solidFill>
                  <a:srgbClr val="FF0000"/>
                </a:solidFill>
              </a:rPr>
              <a:t>One/multiple links break</a:t>
            </a:r>
            <a:r>
              <a:rPr kumimoji="1" lang="en-US" altLang="zh-CN" dirty="0"/>
              <a:t>, and recover info in the new graph</a:t>
            </a:r>
          </a:p>
          <a:p>
            <a:pPr marL="514350" indent="-514350">
              <a:buFont typeface="+mj-lt"/>
              <a:buAutoNum type="arabicPeriod"/>
            </a:pPr>
            <a:endParaRPr kumimoji="1" lang="en-US" altLang="zh-CN" dirty="0"/>
          </a:p>
          <a:p>
            <a:pPr marL="0" indent="0">
              <a:buNone/>
            </a:pPr>
            <a:r>
              <a:rPr kumimoji="1" lang="en-US" altLang="zh-CN" b="1" u="sng" dirty="0"/>
              <a:t>Costs: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/>
              <a:t>Preprocessing time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/>
              <a:t>Recovery time</a:t>
            </a:r>
            <a:endParaRPr kumimoji="1" lang="zh-CN" altLang="en-US" dirty="0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B0848BDA-2A0D-BBAF-64A6-5C4B6C2154EE}"/>
              </a:ext>
            </a:extLst>
          </p:cNvPr>
          <p:cNvSpPr/>
          <p:nvPr/>
        </p:nvSpPr>
        <p:spPr>
          <a:xfrm>
            <a:off x="7707717" y="1699625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107A25E5-9575-337C-8B6D-1C777CFDA3E0}"/>
              </a:ext>
            </a:extLst>
          </p:cNvPr>
          <p:cNvSpPr/>
          <p:nvPr/>
        </p:nvSpPr>
        <p:spPr>
          <a:xfrm>
            <a:off x="7419673" y="3062978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329F612-B0EF-6D17-C4D0-D8AA7C123C05}"/>
              </a:ext>
            </a:extLst>
          </p:cNvPr>
          <p:cNvSpPr/>
          <p:nvPr/>
        </p:nvSpPr>
        <p:spPr>
          <a:xfrm>
            <a:off x="6737515" y="4153533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756C1463-F23E-FB3C-D734-7E4BAEA03047}"/>
              </a:ext>
            </a:extLst>
          </p:cNvPr>
          <p:cNvSpPr/>
          <p:nvPr/>
        </p:nvSpPr>
        <p:spPr>
          <a:xfrm>
            <a:off x="8549275" y="3702595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DE1EEA0C-056F-30B9-02CF-FCB7508C5A7C}"/>
              </a:ext>
            </a:extLst>
          </p:cNvPr>
          <p:cNvSpPr/>
          <p:nvPr/>
        </p:nvSpPr>
        <p:spPr>
          <a:xfrm>
            <a:off x="7455718" y="5312858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D57AF2A3-A42E-67C3-502B-788E77D6AECE}"/>
              </a:ext>
            </a:extLst>
          </p:cNvPr>
          <p:cNvSpPr/>
          <p:nvPr/>
        </p:nvSpPr>
        <p:spPr>
          <a:xfrm>
            <a:off x="8675275" y="4835166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27CAA0CA-2086-4B82-DEAD-F8BEF63DD60E}"/>
              </a:ext>
            </a:extLst>
          </p:cNvPr>
          <p:cNvSpPr/>
          <p:nvPr/>
        </p:nvSpPr>
        <p:spPr>
          <a:xfrm>
            <a:off x="10178444" y="2124833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EFACBBBF-A776-4F18-B53D-34808E0DE17D}"/>
              </a:ext>
            </a:extLst>
          </p:cNvPr>
          <p:cNvSpPr/>
          <p:nvPr/>
        </p:nvSpPr>
        <p:spPr>
          <a:xfrm>
            <a:off x="10001564" y="3601395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DBCF7916-36E5-CDDB-675E-87ED84E6C642}"/>
              </a:ext>
            </a:extLst>
          </p:cNvPr>
          <p:cNvSpPr/>
          <p:nvPr/>
        </p:nvSpPr>
        <p:spPr>
          <a:xfrm>
            <a:off x="9746551" y="5764101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E162FDF6-BFB2-0893-E899-8F926BE7AB99}"/>
              </a:ext>
            </a:extLst>
          </p:cNvPr>
          <p:cNvSpPr/>
          <p:nvPr/>
        </p:nvSpPr>
        <p:spPr>
          <a:xfrm>
            <a:off x="10528547" y="4788565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7E89BCB5-8BE7-BFB6-DAA3-F75D7D70CFEB}"/>
              </a:ext>
            </a:extLst>
          </p:cNvPr>
          <p:cNvSpPr/>
          <p:nvPr/>
        </p:nvSpPr>
        <p:spPr>
          <a:xfrm>
            <a:off x="9053274" y="2124833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0B67192A-84A8-5B88-84A6-79D446C805B0}"/>
              </a:ext>
            </a:extLst>
          </p:cNvPr>
          <p:cNvSpPr/>
          <p:nvPr/>
        </p:nvSpPr>
        <p:spPr>
          <a:xfrm>
            <a:off x="11227800" y="3475395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9AF23FE6-86BD-4A7B-8111-9594F52429B0}"/>
              </a:ext>
            </a:extLst>
          </p:cNvPr>
          <p:cNvCxnSpPr>
            <a:cxnSpLocks/>
          </p:cNvCxnSpPr>
          <p:nvPr/>
        </p:nvCxnSpPr>
        <p:spPr>
          <a:xfrm>
            <a:off x="7922812" y="1856105"/>
            <a:ext cx="1130462" cy="33611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80452BDF-6616-18FC-370D-C6E4BB78A27C}"/>
              </a:ext>
            </a:extLst>
          </p:cNvPr>
          <p:cNvCxnSpPr>
            <a:cxnSpLocks/>
            <a:stCxn id="4" idx="4"/>
            <a:endCxn id="5" idx="0"/>
          </p:cNvCxnSpPr>
          <p:nvPr/>
        </p:nvCxnSpPr>
        <p:spPr>
          <a:xfrm flipH="1">
            <a:off x="7545673" y="1951624"/>
            <a:ext cx="288044" cy="111135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线连接符 25">
            <a:extLst>
              <a:ext uri="{FF2B5EF4-FFF2-40B4-BE49-F238E27FC236}">
                <a16:creationId xmlns:a16="http://schemas.microsoft.com/office/drawing/2014/main" id="{52C05F76-48F0-DEA6-2BF2-5A6A5DFCA6B3}"/>
              </a:ext>
            </a:extLst>
          </p:cNvPr>
          <p:cNvCxnSpPr>
            <a:cxnSpLocks/>
            <a:stCxn id="5" idx="3"/>
            <a:endCxn id="6" idx="7"/>
          </p:cNvCxnSpPr>
          <p:nvPr/>
        </p:nvCxnSpPr>
        <p:spPr>
          <a:xfrm flipH="1">
            <a:off x="6952610" y="3278073"/>
            <a:ext cx="503967" cy="91236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线连接符 30">
            <a:extLst>
              <a:ext uri="{FF2B5EF4-FFF2-40B4-BE49-F238E27FC236}">
                <a16:creationId xmlns:a16="http://schemas.microsoft.com/office/drawing/2014/main" id="{27E6B3BB-3D65-0357-0F90-87AA08F25C55}"/>
              </a:ext>
            </a:extLst>
          </p:cNvPr>
          <p:cNvCxnSpPr>
            <a:cxnSpLocks/>
            <a:stCxn id="5" idx="5"/>
            <a:endCxn id="7" idx="1"/>
          </p:cNvCxnSpPr>
          <p:nvPr/>
        </p:nvCxnSpPr>
        <p:spPr>
          <a:xfrm>
            <a:off x="7634768" y="3278073"/>
            <a:ext cx="951411" cy="46142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线连接符 34">
            <a:extLst>
              <a:ext uri="{FF2B5EF4-FFF2-40B4-BE49-F238E27FC236}">
                <a16:creationId xmlns:a16="http://schemas.microsoft.com/office/drawing/2014/main" id="{13A76D82-1735-DE89-3E64-A1AA03D9478C}"/>
              </a:ext>
            </a:extLst>
          </p:cNvPr>
          <p:cNvCxnSpPr>
            <a:cxnSpLocks/>
            <a:stCxn id="14" idx="6"/>
            <a:endCxn id="10" idx="2"/>
          </p:cNvCxnSpPr>
          <p:nvPr/>
        </p:nvCxnSpPr>
        <p:spPr>
          <a:xfrm>
            <a:off x="9305273" y="2250833"/>
            <a:ext cx="87317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线连接符 37">
            <a:extLst>
              <a:ext uri="{FF2B5EF4-FFF2-40B4-BE49-F238E27FC236}">
                <a16:creationId xmlns:a16="http://schemas.microsoft.com/office/drawing/2014/main" id="{D162F55B-26B1-410F-5BC7-FB5416C9793E}"/>
              </a:ext>
            </a:extLst>
          </p:cNvPr>
          <p:cNvCxnSpPr>
            <a:cxnSpLocks/>
            <a:stCxn id="10" idx="5"/>
            <a:endCxn id="15" idx="1"/>
          </p:cNvCxnSpPr>
          <p:nvPr/>
        </p:nvCxnSpPr>
        <p:spPr>
          <a:xfrm>
            <a:off x="10393539" y="2339928"/>
            <a:ext cx="871165" cy="117237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线连接符 40">
            <a:extLst>
              <a:ext uri="{FF2B5EF4-FFF2-40B4-BE49-F238E27FC236}">
                <a16:creationId xmlns:a16="http://schemas.microsoft.com/office/drawing/2014/main" id="{C9A679DD-B180-2100-2006-AE997AF1C0B2}"/>
              </a:ext>
            </a:extLst>
          </p:cNvPr>
          <p:cNvCxnSpPr>
            <a:cxnSpLocks/>
            <a:stCxn id="14" idx="4"/>
            <a:endCxn id="7" idx="7"/>
          </p:cNvCxnSpPr>
          <p:nvPr/>
        </p:nvCxnSpPr>
        <p:spPr>
          <a:xfrm flipH="1">
            <a:off x="8764370" y="2376832"/>
            <a:ext cx="414904" cy="13626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线连接符 43">
            <a:extLst>
              <a:ext uri="{FF2B5EF4-FFF2-40B4-BE49-F238E27FC236}">
                <a16:creationId xmlns:a16="http://schemas.microsoft.com/office/drawing/2014/main" id="{EBBB87E2-1AFA-E6C0-2964-3F7867FE5134}"/>
              </a:ext>
            </a:extLst>
          </p:cNvPr>
          <p:cNvCxnSpPr>
            <a:cxnSpLocks/>
            <a:stCxn id="10" idx="4"/>
            <a:endCxn id="11" idx="0"/>
          </p:cNvCxnSpPr>
          <p:nvPr/>
        </p:nvCxnSpPr>
        <p:spPr>
          <a:xfrm flipH="1">
            <a:off x="10127564" y="2376832"/>
            <a:ext cx="176880" cy="122456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直线连接符 47">
            <a:extLst>
              <a:ext uri="{FF2B5EF4-FFF2-40B4-BE49-F238E27FC236}">
                <a16:creationId xmlns:a16="http://schemas.microsoft.com/office/drawing/2014/main" id="{23B580CC-B667-FD42-C805-D52B7924C904}"/>
              </a:ext>
            </a:extLst>
          </p:cNvPr>
          <p:cNvCxnSpPr>
            <a:cxnSpLocks/>
            <a:stCxn id="14" idx="5"/>
            <a:endCxn id="11" idx="1"/>
          </p:cNvCxnSpPr>
          <p:nvPr/>
        </p:nvCxnSpPr>
        <p:spPr>
          <a:xfrm>
            <a:off x="9268369" y="2339928"/>
            <a:ext cx="770099" cy="129837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线连接符 50">
            <a:extLst>
              <a:ext uri="{FF2B5EF4-FFF2-40B4-BE49-F238E27FC236}">
                <a16:creationId xmlns:a16="http://schemas.microsoft.com/office/drawing/2014/main" id="{0EF4F82E-A0A0-7121-9D23-0146A62FB82B}"/>
              </a:ext>
            </a:extLst>
          </p:cNvPr>
          <p:cNvCxnSpPr>
            <a:cxnSpLocks/>
            <a:stCxn id="15" idx="4"/>
            <a:endCxn id="13" idx="7"/>
          </p:cNvCxnSpPr>
          <p:nvPr/>
        </p:nvCxnSpPr>
        <p:spPr>
          <a:xfrm flipH="1">
            <a:off x="10743642" y="3727394"/>
            <a:ext cx="610158" cy="10980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线连接符 53">
            <a:extLst>
              <a:ext uri="{FF2B5EF4-FFF2-40B4-BE49-F238E27FC236}">
                <a16:creationId xmlns:a16="http://schemas.microsoft.com/office/drawing/2014/main" id="{575E3F1C-AA95-41C5-9610-8FED8F77E0C1}"/>
              </a:ext>
            </a:extLst>
          </p:cNvPr>
          <p:cNvCxnSpPr>
            <a:cxnSpLocks/>
            <a:stCxn id="15" idx="2"/>
            <a:endCxn id="11" idx="6"/>
          </p:cNvCxnSpPr>
          <p:nvPr/>
        </p:nvCxnSpPr>
        <p:spPr>
          <a:xfrm flipH="1">
            <a:off x="10253563" y="3601395"/>
            <a:ext cx="974237" cy="126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直线连接符 56">
            <a:extLst>
              <a:ext uri="{FF2B5EF4-FFF2-40B4-BE49-F238E27FC236}">
                <a16:creationId xmlns:a16="http://schemas.microsoft.com/office/drawing/2014/main" id="{334934DD-08D5-7742-109D-4820AA86CCF9}"/>
              </a:ext>
            </a:extLst>
          </p:cNvPr>
          <p:cNvCxnSpPr>
            <a:cxnSpLocks/>
            <a:stCxn id="11" idx="2"/>
            <a:endCxn id="7" idx="6"/>
          </p:cNvCxnSpPr>
          <p:nvPr/>
        </p:nvCxnSpPr>
        <p:spPr>
          <a:xfrm flipH="1">
            <a:off x="8801274" y="3727395"/>
            <a:ext cx="1200290" cy="101200"/>
          </a:xfrm>
          <a:prstGeom prst="line">
            <a:avLst/>
          </a:prstGeom>
          <a:ln w="3175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直线连接符 59">
            <a:extLst>
              <a:ext uri="{FF2B5EF4-FFF2-40B4-BE49-F238E27FC236}">
                <a16:creationId xmlns:a16="http://schemas.microsoft.com/office/drawing/2014/main" id="{05E04F44-AD16-F303-619D-470F44BDD04D}"/>
              </a:ext>
            </a:extLst>
          </p:cNvPr>
          <p:cNvCxnSpPr>
            <a:cxnSpLocks/>
            <a:stCxn id="7" idx="3"/>
            <a:endCxn id="6" idx="6"/>
          </p:cNvCxnSpPr>
          <p:nvPr/>
        </p:nvCxnSpPr>
        <p:spPr>
          <a:xfrm flipH="1">
            <a:off x="6989514" y="3917690"/>
            <a:ext cx="1596665" cy="36184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直线连接符 62">
            <a:extLst>
              <a:ext uri="{FF2B5EF4-FFF2-40B4-BE49-F238E27FC236}">
                <a16:creationId xmlns:a16="http://schemas.microsoft.com/office/drawing/2014/main" id="{8FD61F07-0635-FD2E-6385-6F3A2A1F2AE9}"/>
              </a:ext>
            </a:extLst>
          </p:cNvPr>
          <p:cNvCxnSpPr>
            <a:cxnSpLocks/>
            <a:stCxn id="8" idx="1"/>
            <a:endCxn id="6" idx="5"/>
          </p:cNvCxnSpPr>
          <p:nvPr/>
        </p:nvCxnSpPr>
        <p:spPr>
          <a:xfrm flipH="1" flipV="1">
            <a:off x="6952610" y="4368628"/>
            <a:ext cx="540012" cy="98113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直线连接符 65">
            <a:extLst>
              <a:ext uri="{FF2B5EF4-FFF2-40B4-BE49-F238E27FC236}">
                <a16:creationId xmlns:a16="http://schemas.microsoft.com/office/drawing/2014/main" id="{78BD4538-2674-D468-B44D-1FE1E0E26FA0}"/>
              </a:ext>
            </a:extLst>
          </p:cNvPr>
          <p:cNvCxnSpPr>
            <a:cxnSpLocks/>
            <a:stCxn id="9" idx="0"/>
            <a:endCxn id="7" idx="4"/>
          </p:cNvCxnSpPr>
          <p:nvPr/>
        </p:nvCxnSpPr>
        <p:spPr>
          <a:xfrm flipH="1" flipV="1">
            <a:off x="8675275" y="3954594"/>
            <a:ext cx="126000" cy="88057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直线连接符 69">
            <a:extLst>
              <a:ext uri="{FF2B5EF4-FFF2-40B4-BE49-F238E27FC236}">
                <a16:creationId xmlns:a16="http://schemas.microsoft.com/office/drawing/2014/main" id="{4FFA06E5-540D-2556-B249-928E028E5BC5}"/>
              </a:ext>
            </a:extLst>
          </p:cNvPr>
          <p:cNvCxnSpPr>
            <a:cxnSpLocks/>
            <a:stCxn id="9" idx="3"/>
            <a:endCxn id="8" idx="6"/>
          </p:cNvCxnSpPr>
          <p:nvPr/>
        </p:nvCxnSpPr>
        <p:spPr>
          <a:xfrm flipH="1">
            <a:off x="7707717" y="5050261"/>
            <a:ext cx="1004462" cy="38859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直线连接符 72">
            <a:extLst>
              <a:ext uri="{FF2B5EF4-FFF2-40B4-BE49-F238E27FC236}">
                <a16:creationId xmlns:a16="http://schemas.microsoft.com/office/drawing/2014/main" id="{26B3E1B6-DF1C-3B52-5E5B-2FAE38F1DA31}"/>
              </a:ext>
            </a:extLst>
          </p:cNvPr>
          <p:cNvCxnSpPr>
            <a:cxnSpLocks/>
            <a:stCxn id="12" idx="2"/>
            <a:endCxn id="8" idx="5"/>
          </p:cNvCxnSpPr>
          <p:nvPr/>
        </p:nvCxnSpPr>
        <p:spPr>
          <a:xfrm flipH="1" flipV="1">
            <a:off x="7670813" y="5527953"/>
            <a:ext cx="2075738" cy="3621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直线连接符 75">
            <a:extLst>
              <a:ext uri="{FF2B5EF4-FFF2-40B4-BE49-F238E27FC236}">
                <a16:creationId xmlns:a16="http://schemas.microsoft.com/office/drawing/2014/main" id="{0E8E3F19-E188-8D23-C9C1-5FE511334171}"/>
              </a:ext>
            </a:extLst>
          </p:cNvPr>
          <p:cNvCxnSpPr>
            <a:cxnSpLocks/>
            <a:stCxn id="11" idx="3"/>
            <a:endCxn id="9" idx="7"/>
          </p:cNvCxnSpPr>
          <p:nvPr/>
        </p:nvCxnSpPr>
        <p:spPr>
          <a:xfrm flipH="1">
            <a:off x="8890370" y="3816490"/>
            <a:ext cx="1148098" cy="105558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直线连接符 78">
            <a:extLst>
              <a:ext uri="{FF2B5EF4-FFF2-40B4-BE49-F238E27FC236}">
                <a16:creationId xmlns:a16="http://schemas.microsoft.com/office/drawing/2014/main" id="{BAAADD4D-6BD6-2FDF-E915-AFC185018F8A}"/>
              </a:ext>
            </a:extLst>
          </p:cNvPr>
          <p:cNvCxnSpPr>
            <a:cxnSpLocks/>
            <a:stCxn id="11" idx="4"/>
            <a:endCxn id="13" idx="1"/>
          </p:cNvCxnSpPr>
          <p:nvPr/>
        </p:nvCxnSpPr>
        <p:spPr>
          <a:xfrm>
            <a:off x="10127564" y="3853394"/>
            <a:ext cx="437887" cy="9720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直线连接符 83">
            <a:extLst>
              <a:ext uri="{FF2B5EF4-FFF2-40B4-BE49-F238E27FC236}">
                <a16:creationId xmlns:a16="http://schemas.microsoft.com/office/drawing/2014/main" id="{C9E6EAC7-F0CB-E4FD-7F50-07718F2BAE6F}"/>
              </a:ext>
            </a:extLst>
          </p:cNvPr>
          <p:cNvCxnSpPr>
            <a:cxnSpLocks/>
            <a:stCxn id="12" idx="7"/>
            <a:endCxn id="13" idx="4"/>
          </p:cNvCxnSpPr>
          <p:nvPr/>
        </p:nvCxnSpPr>
        <p:spPr>
          <a:xfrm flipV="1">
            <a:off x="9961646" y="5040564"/>
            <a:ext cx="692901" cy="76044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直线连接符 88">
            <a:extLst>
              <a:ext uri="{FF2B5EF4-FFF2-40B4-BE49-F238E27FC236}">
                <a16:creationId xmlns:a16="http://schemas.microsoft.com/office/drawing/2014/main" id="{34D1A79D-0701-CAA7-75EC-BB2F28121FF3}"/>
              </a:ext>
            </a:extLst>
          </p:cNvPr>
          <p:cNvCxnSpPr>
            <a:cxnSpLocks/>
            <a:stCxn id="13" idx="2"/>
            <a:endCxn id="9" idx="6"/>
          </p:cNvCxnSpPr>
          <p:nvPr/>
        </p:nvCxnSpPr>
        <p:spPr>
          <a:xfrm flipH="1">
            <a:off x="8927274" y="4914565"/>
            <a:ext cx="1601273" cy="4660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直线连接符 91">
            <a:extLst>
              <a:ext uri="{FF2B5EF4-FFF2-40B4-BE49-F238E27FC236}">
                <a16:creationId xmlns:a16="http://schemas.microsoft.com/office/drawing/2014/main" id="{E27E9793-9FBE-B0FA-23BD-CEA63F157D42}"/>
              </a:ext>
            </a:extLst>
          </p:cNvPr>
          <p:cNvCxnSpPr>
            <a:cxnSpLocks/>
            <a:stCxn id="12" idx="1"/>
            <a:endCxn id="9" idx="4"/>
          </p:cNvCxnSpPr>
          <p:nvPr/>
        </p:nvCxnSpPr>
        <p:spPr>
          <a:xfrm flipH="1" flipV="1">
            <a:off x="8801275" y="5087165"/>
            <a:ext cx="982180" cy="7138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图形 18" descr="十字架徽章 纯色填充">
            <a:extLst>
              <a:ext uri="{FF2B5EF4-FFF2-40B4-BE49-F238E27FC236}">
                <a16:creationId xmlns:a16="http://schemas.microsoft.com/office/drawing/2014/main" id="{3B03B503-00E6-FE6C-F649-C5DA11B42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34214" y="2993269"/>
            <a:ext cx="790416" cy="79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8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形状 2">
            <a:extLst>
              <a:ext uri="{FF2B5EF4-FFF2-40B4-BE49-F238E27FC236}">
                <a16:creationId xmlns:a16="http://schemas.microsoft.com/office/drawing/2014/main" id="{01AF00E5-ED91-7057-A8AF-DC5343B26D21}"/>
              </a:ext>
            </a:extLst>
          </p:cNvPr>
          <p:cNvSpPr/>
          <p:nvPr/>
        </p:nvSpPr>
        <p:spPr>
          <a:xfrm>
            <a:off x="3936642" y="4713711"/>
            <a:ext cx="4086588" cy="1234737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6C2952B-4101-7798-B05B-BDC5E8246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Dual-Failure RP in Unweighted Digraphs</a:t>
            </a:r>
            <a:endParaRPr kumimoji="1" lang="zh-CN" altLang="en-US" dirty="0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F626461E-21C4-D6E0-72ED-D81C8F5D6488}"/>
              </a:ext>
            </a:extLst>
          </p:cNvPr>
          <p:cNvSpPr/>
          <p:nvPr/>
        </p:nvSpPr>
        <p:spPr>
          <a:xfrm>
            <a:off x="1181572" y="5955508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5901E190-1C94-DA15-5E0F-FC1319941A69}"/>
              </a:ext>
            </a:extLst>
          </p:cNvPr>
          <p:cNvSpPr/>
          <p:nvPr/>
        </p:nvSpPr>
        <p:spPr>
          <a:xfrm>
            <a:off x="10758428" y="597811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6" name="直线箭头连接符 5">
            <a:extLst>
              <a:ext uri="{FF2B5EF4-FFF2-40B4-BE49-F238E27FC236}">
                <a16:creationId xmlns:a16="http://schemas.microsoft.com/office/drawing/2014/main" id="{14BBC513-55BA-15D2-3D00-394438705709}"/>
              </a:ext>
            </a:extLst>
          </p:cNvPr>
          <p:cNvCxnSpPr>
            <a:cxnSpLocks/>
            <a:stCxn id="4" idx="6"/>
            <a:endCxn id="5" idx="2"/>
          </p:cNvCxnSpPr>
          <p:nvPr/>
        </p:nvCxnSpPr>
        <p:spPr>
          <a:xfrm>
            <a:off x="1433571" y="6081508"/>
            <a:ext cx="9324857" cy="22609"/>
          </a:xfrm>
          <a:prstGeom prst="straightConnector1">
            <a:avLst/>
          </a:prstGeom>
          <a:ln w="31750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7DBCEF3D-436C-2EDA-F437-E6DDF749E49D}"/>
              </a:ext>
            </a:extLst>
          </p:cNvPr>
          <p:cNvSpPr txBox="1"/>
          <p:nvPr/>
        </p:nvSpPr>
        <p:spPr>
          <a:xfrm>
            <a:off x="1158738" y="6100058"/>
            <a:ext cx="330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s</a:t>
            </a:r>
            <a:endParaRPr kumimoji="1" lang="zh-CN" altLang="en-US" sz="28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238C39F-CF9D-D2ED-8231-00ABC35A1AF1}"/>
              </a:ext>
            </a:extLst>
          </p:cNvPr>
          <p:cNvSpPr txBox="1"/>
          <p:nvPr/>
        </p:nvSpPr>
        <p:spPr>
          <a:xfrm>
            <a:off x="10758428" y="6157506"/>
            <a:ext cx="298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t</a:t>
            </a:r>
            <a:endParaRPr kumimoji="1"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A42FEBE1-6229-D512-91A5-3B45CCF9C3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516947"/>
                <a:ext cx="11240729" cy="2677603"/>
              </a:xfrm>
            </p:spPr>
            <p:txBody>
              <a:bodyPr anchor="t">
                <a:normAutofit lnSpcReduction="10000"/>
              </a:bodyPr>
              <a:lstStyle/>
              <a:p>
                <a:pPr marL="0" indent="0">
                  <a:buNone/>
                </a:pPr>
                <a:r>
                  <a:rPr kumimoji="1" lang="en-US" altLang="zh-CN" b="1" u="sng" dirty="0"/>
                  <a:t>Main challenge:</a:t>
                </a:r>
                <a:r>
                  <a:rPr kumimoji="1" lang="en-US" altLang="zh-CN" dirty="0"/>
                  <a:t> Find the </a:t>
                </a:r>
                <a:r>
                  <a:rPr kumimoji="1" lang="en-US" altLang="zh-CN" b="1" dirty="0">
                    <a:solidFill>
                      <a:srgbClr val="00B0F0"/>
                    </a:solidFill>
                  </a:rPr>
                  <a:t>sub-detour</a:t>
                </a:r>
              </a:p>
              <a:p>
                <a:r>
                  <a:rPr kumimoji="1" lang="en-US" altLang="zh-CN" dirty="0"/>
                  <a:t>Sub-case 1: detour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kumimoji="1" lang="en-US" altLang="zh-CN" dirty="0"/>
                  <a:t> for some parameter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kumimoji="1" lang="en-US" altLang="zh-CN" b="1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kumimoji="1" lang="en-US" altLang="zh-CN" dirty="0"/>
                  <a:t>Take a 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random set U</a:t>
                </a:r>
                <a:r>
                  <a:rPr kumimoji="1" lang="en-US" altLang="zh-CN" dirty="0"/>
                  <a:t> of size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kumimoji="1" lang="en-US" altLang="zh-CN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kumimoji="1" lang="en-US" altLang="zh-CN" dirty="0"/>
                  <a:t>Compute 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1F-SSRP from U </a:t>
                </a:r>
                <a:r>
                  <a:rPr kumimoji="1" lang="en-US" altLang="zh-CN" dirty="0"/>
                  <a:t>in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∖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1" lang="en-US" altLang="zh-CN" dirty="0"/>
                  <a:t> in runtime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kumimoji="1" lang="en-US" altLang="zh-CN" dirty="0"/>
                  <a:t> [CM, 2020]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kumimoji="1" lang="en-US" altLang="zh-CN" dirty="0"/>
                  <a:t>Recover the best sub-detour using 1F-SSRP from U</a:t>
                </a:r>
              </a:p>
            </p:txBody>
          </p:sp>
        </mc:Choice>
        <mc:Fallback xmlns="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A42FEBE1-6229-D512-91A5-3B45CCF9C3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516947"/>
                <a:ext cx="11240729" cy="2677603"/>
              </a:xfrm>
              <a:blipFill>
                <a:blip r:embed="rId2"/>
                <a:stretch>
                  <a:fillRect l="-1085" t="-5011" b="-6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形 12" descr="十字架徽章 纯色填充">
            <a:extLst>
              <a:ext uri="{FF2B5EF4-FFF2-40B4-BE49-F238E27FC236}">
                <a16:creationId xmlns:a16="http://schemas.microsoft.com/office/drawing/2014/main" id="{8BAEE99F-E5EC-AB5F-73BB-F6F4F8335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33246" y="4888082"/>
            <a:ext cx="455460" cy="455460"/>
          </a:xfrm>
          <a:prstGeom prst="rect">
            <a:avLst/>
          </a:prstGeom>
        </p:spPr>
      </p:pic>
      <p:pic>
        <p:nvPicPr>
          <p:cNvPr id="12" name="图形 11" descr="十字架徽章 纯色填充">
            <a:extLst>
              <a:ext uri="{FF2B5EF4-FFF2-40B4-BE49-F238E27FC236}">
                <a16:creationId xmlns:a16="http://schemas.microsoft.com/office/drawing/2014/main" id="{20995627-6C14-4827-7E6E-9A1202E00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02334" y="5860847"/>
            <a:ext cx="455460" cy="455460"/>
          </a:xfrm>
          <a:prstGeom prst="rect">
            <a:avLst/>
          </a:prstGeom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0086D115-12CF-5B9C-9CBB-3667C11EDABC}"/>
              </a:ext>
            </a:extLst>
          </p:cNvPr>
          <p:cNvSpPr/>
          <p:nvPr/>
        </p:nvSpPr>
        <p:spPr>
          <a:xfrm>
            <a:off x="3810642" y="5966705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67C175ED-1E36-751B-CB5F-E59CE085C4AF}"/>
              </a:ext>
            </a:extLst>
          </p:cNvPr>
          <p:cNvSpPr/>
          <p:nvPr/>
        </p:nvSpPr>
        <p:spPr>
          <a:xfrm>
            <a:off x="7897230" y="596257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43CE15B2-E313-4E38-81EC-F36C0F99E408}"/>
              </a:ext>
            </a:extLst>
          </p:cNvPr>
          <p:cNvSpPr/>
          <p:nvPr/>
        </p:nvSpPr>
        <p:spPr>
          <a:xfrm>
            <a:off x="5930064" y="4580651"/>
            <a:ext cx="251999" cy="2519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0" name="任意形状 9">
            <a:extLst>
              <a:ext uri="{FF2B5EF4-FFF2-40B4-BE49-F238E27FC236}">
                <a16:creationId xmlns:a16="http://schemas.microsoft.com/office/drawing/2014/main" id="{D2CA2140-7613-3625-EBCB-3F6587F9A27E}"/>
              </a:ext>
            </a:extLst>
          </p:cNvPr>
          <p:cNvSpPr/>
          <p:nvPr/>
        </p:nvSpPr>
        <p:spPr>
          <a:xfrm>
            <a:off x="3810000" y="4337983"/>
            <a:ext cx="2064327" cy="1591762"/>
          </a:xfrm>
          <a:custGeom>
            <a:avLst/>
            <a:gdLst>
              <a:gd name="connsiteX0" fmla="*/ 0 w 2064327"/>
              <a:gd name="connsiteY0" fmla="*/ 1591762 h 1591762"/>
              <a:gd name="connsiteX1" fmla="*/ 55418 w 2064327"/>
              <a:gd name="connsiteY1" fmla="*/ 1231544 h 1591762"/>
              <a:gd name="connsiteX2" fmla="*/ 263236 w 2064327"/>
              <a:gd name="connsiteY2" fmla="*/ 1023726 h 1591762"/>
              <a:gd name="connsiteX3" fmla="*/ 69273 w 2064327"/>
              <a:gd name="connsiteY3" fmla="*/ 538817 h 1591762"/>
              <a:gd name="connsiteX4" fmla="*/ 193964 w 2064327"/>
              <a:gd name="connsiteY4" fmla="*/ 53908 h 1591762"/>
              <a:gd name="connsiteX5" fmla="*/ 789709 w 2064327"/>
              <a:gd name="connsiteY5" fmla="*/ 53908 h 1591762"/>
              <a:gd name="connsiteX6" fmla="*/ 1177636 w 2064327"/>
              <a:gd name="connsiteY6" fmla="*/ 427981 h 1591762"/>
              <a:gd name="connsiteX7" fmla="*/ 1648691 w 2064327"/>
              <a:gd name="connsiteY7" fmla="*/ 303290 h 1591762"/>
              <a:gd name="connsiteX8" fmla="*/ 2064327 w 2064327"/>
              <a:gd name="connsiteY8" fmla="*/ 303290 h 1591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4327" h="1591762">
                <a:moveTo>
                  <a:pt x="0" y="1591762"/>
                </a:moveTo>
                <a:cubicBezTo>
                  <a:pt x="5772" y="1458989"/>
                  <a:pt x="11545" y="1326217"/>
                  <a:pt x="55418" y="1231544"/>
                </a:cubicBezTo>
                <a:cubicBezTo>
                  <a:pt x="99291" y="1136871"/>
                  <a:pt x="260927" y="1139180"/>
                  <a:pt x="263236" y="1023726"/>
                </a:cubicBezTo>
                <a:cubicBezTo>
                  <a:pt x="265545" y="908272"/>
                  <a:pt x="80818" y="700453"/>
                  <a:pt x="69273" y="538817"/>
                </a:cubicBezTo>
                <a:cubicBezTo>
                  <a:pt x="57728" y="377181"/>
                  <a:pt x="73891" y="134726"/>
                  <a:pt x="193964" y="53908"/>
                </a:cubicBezTo>
                <a:cubicBezTo>
                  <a:pt x="314037" y="-26910"/>
                  <a:pt x="625764" y="-8438"/>
                  <a:pt x="789709" y="53908"/>
                </a:cubicBezTo>
                <a:cubicBezTo>
                  <a:pt x="953654" y="116253"/>
                  <a:pt x="1034472" y="386417"/>
                  <a:pt x="1177636" y="427981"/>
                </a:cubicBezTo>
                <a:cubicBezTo>
                  <a:pt x="1320800" y="469545"/>
                  <a:pt x="1500909" y="324072"/>
                  <a:pt x="1648691" y="303290"/>
                </a:cubicBezTo>
                <a:cubicBezTo>
                  <a:pt x="1796473" y="282508"/>
                  <a:pt x="1930400" y="292899"/>
                  <a:pt x="2064327" y="303290"/>
                </a:cubicBezTo>
              </a:path>
            </a:pathLst>
          </a:custGeom>
          <a:noFill/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任意形状 14">
            <a:extLst>
              <a:ext uri="{FF2B5EF4-FFF2-40B4-BE49-F238E27FC236}">
                <a16:creationId xmlns:a16="http://schemas.microsoft.com/office/drawing/2014/main" id="{98371990-A8FE-948E-58CA-307BA2535E34}"/>
              </a:ext>
            </a:extLst>
          </p:cNvPr>
          <p:cNvSpPr/>
          <p:nvPr/>
        </p:nvSpPr>
        <p:spPr>
          <a:xfrm>
            <a:off x="6276109" y="4626974"/>
            <a:ext cx="1870364" cy="1275062"/>
          </a:xfrm>
          <a:custGeom>
            <a:avLst/>
            <a:gdLst>
              <a:gd name="connsiteX0" fmla="*/ 0 w 1870364"/>
              <a:gd name="connsiteY0" fmla="*/ 444 h 1275062"/>
              <a:gd name="connsiteX1" fmla="*/ 471055 w 1870364"/>
              <a:gd name="connsiteY1" fmla="*/ 28153 h 1275062"/>
              <a:gd name="connsiteX2" fmla="*/ 983673 w 1870364"/>
              <a:gd name="connsiteY2" fmla="*/ 180553 h 1275062"/>
              <a:gd name="connsiteX3" fmla="*/ 1357746 w 1870364"/>
              <a:gd name="connsiteY3" fmla="*/ 374517 h 1275062"/>
              <a:gd name="connsiteX4" fmla="*/ 1690255 w 1870364"/>
              <a:gd name="connsiteY4" fmla="*/ 679317 h 1275062"/>
              <a:gd name="connsiteX5" fmla="*/ 1870364 w 1870364"/>
              <a:gd name="connsiteY5" fmla="*/ 1275062 h 1275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0364" h="1275062">
                <a:moveTo>
                  <a:pt x="0" y="444"/>
                </a:moveTo>
                <a:cubicBezTo>
                  <a:pt x="153555" y="-711"/>
                  <a:pt x="307110" y="-1865"/>
                  <a:pt x="471055" y="28153"/>
                </a:cubicBezTo>
                <a:cubicBezTo>
                  <a:pt x="635000" y="58171"/>
                  <a:pt x="835891" y="122826"/>
                  <a:pt x="983673" y="180553"/>
                </a:cubicBezTo>
                <a:cubicBezTo>
                  <a:pt x="1131455" y="238280"/>
                  <a:pt x="1239982" y="291390"/>
                  <a:pt x="1357746" y="374517"/>
                </a:cubicBezTo>
                <a:cubicBezTo>
                  <a:pt x="1475510" y="457644"/>
                  <a:pt x="1604819" y="529226"/>
                  <a:pt x="1690255" y="679317"/>
                </a:cubicBezTo>
                <a:cubicBezTo>
                  <a:pt x="1775691" y="829408"/>
                  <a:pt x="1823027" y="1052235"/>
                  <a:pt x="1870364" y="1275062"/>
                </a:cubicBezTo>
              </a:path>
            </a:pathLst>
          </a:custGeom>
          <a:noFill/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826823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形状 2">
            <a:extLst>
              <a:ext uri="{FF2B5EF4-FFF2-40B4-BE49-F238E27FC236}">
                <a16:creationId xmlns:a16="http://schemas.microsoft.com/office/drawing/2014/main" id="{01AF00E5-ED91-7057-A8AF-DC5343B26D21}"/>
              </a:ext>
            </a:extLst>
          </p:cNvPr>
          <p:cNvSpPr/>
          <p:nvPr/>
        </p:nvSpPr>
        <p:spPr>
          <a:xfrm>
            <a:off x="2596601" y="3753304"/>
            <a:ext cx="1665573" cy="2139204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6C2952B-4101-7798-B05B-BDC5E8246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Dual-Failure RP in Unweighted Digraphs</a:t>
            </a:r>
            <a:endParaRPr kumimoji="1" lang="zh-CN" altLang="en-US" dirty="0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F626461E-21C4-D6E0-72ED-D81C8F5D6488}"/>
              </a:ext>
            </a:extLst>
          </p:cNvPr>
          <p:cNvSpPr/>
          <p:nvPr/>
        </p:nvSpPr>
        <p:spPr>
          <a:xfrm>
            <a:off x="1181572" y="5955508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5901E190-1C94-DA15-5E0F-FC1319941A69}"/>
              </a:ext>
            </a:extLst>
          </p:cNvPr>
          <p:cNvSpPr/>
          <p:nvPr/>
        </p:nvSpPr>
        <p:spPr>
          <a:xfrm>
            <a:off x="10758428" y="597811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6" name="直线箭头连接符 5">
            <a:extLst>
              <a:ext uri="{FF2B5EF4-FFF2-40B4-BE49-F238E27FC236}">
                <a16:creationId xmlns:a16="http://schemas.microsoft.com/office/drawing/2014/main" id="{14BBC513-55BA-15D2-3D00-394438705709}"/>
              </a:ext>
            </a:extLst>
          </p:cNvPr>
          <p:cNvCxnSpPr>
            <a:cxnSpLocks/>
            <a:stCxn id="4" idx="6"/>
            <a:endCxn id="5" idx="2"/>
          </p:cNvCxnSpPr>
          <p:nvPr/>
        </p:nvCxnSpPr>
        <p:spPr>
          <a:xfrm>
            <a:off x="1433571" y="6081508"/>
            <a:ext cx="9324857" cy="22609"/>
          </a:xfrm>
          <a:prstGeom prst="straightConnector1">
            <a:avLst/>
          </a:prstGeom>
          <a:ln w="31750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7DBCEF3D-436C-2EDA-F437-E6DDF749E49D}"/>
              </a:ext>
            </a:extLst>
          </p:cNvPr>
          <p:cNvSpPr txBox="1"/>
          <p:nvPr/>
        </p:nvSpPr>
        <p:spPr>
          <a:xfrm>
            <a:off x="1158738" y="6100058"/>
            <a:ext cx="330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s</a:t>
            </a:r>
            <a:endParaRPr kumimoji="1" lang="zh-CN" altLang="en-US" sz="28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238C39F-CF9D-D2ED-8231-00ABC35A1AF1}"/>
              </a:ext>
            </a:extLst>
          </p:cNvPr>
          <p:cNvSpPr txBox="1"/>
          <p:nvPr/>
        </p:nvSpPr>
        <p:spPr>
          <a:xfrm>
            <a:off x="10758428" y="6157506"/>
            <a:ext cx="298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t</a:t>
            </a:r>
            <a:endParaRPr kumimoji="1"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A42FEBE1-6229-D512-91A5-3B45CCF9C3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16947"/>
                <a:ext cx="10515600" cy="1767061"/>
              </a:xfrm>
            </p:spPr>
            <p:txBody>
              <a:bodyPr anchor="t">
                <a:normAutofit/>
              </a:bodyPr>
              <a:lstStyle/>
              <a:p>
                <a:pPr marL="0" indent="0">
                  <a:buNone/>
                </a:pPr>
                <a:r>
                  <a:rPr kumimoji="1" lang="en-US" altLang="zh-CN" b="1" u="sng" dirty="0"/>
                  <a:t>Main challenge:</a:t>
                </a:r>
                <a:r>
                  <a:rPr kumimoji="1" lang="en-US" altLang="zh-CN" dirty="0"/>
                  <a:t> Find the </a:t>
                </a:r>
                <a:r>
                  <a:rPr kumimoji="1" lang="en-US" altLang="zh-CN" b="1" dirty="0">
                    <a:solidFill>
                      <a:srgbClr val="00B0F0"/>
                    </a:solidFill>
                  </a:rPr>
                  <a:t>sub-detour</a:t>
                </a:r>
              </a:p>
              <a:p>
                <a:r>
                  <a:rPr kumimoji="1" lang="en-US" altLang="zh-CN" dirty="0"/>
                  <a:t>Sub-case 2: sub-detour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&lt;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kumimoji="1" lang="en-US" altLang="zh-CN" dirty="0"/>
                  <a:t> for some parameter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kumimoji="1" lang="en-US" altLang="zh-CN" b="1" dirty="0"/>
              </a:p>
              <a:p>
                <a:endParaRPr kumimoji="1" lang="en-US" altLang="zh-CN" i="1" dirty="0"/>
              </a:p>
            </p:txBody>
          </p:sp>
        </mc:Choice>
        <mc:Fallback xmlns="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A42FEBE1-6229-D512-91A5-3B45CCF9C3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16947"/>
                <a:ext cx="10515600" cy="1767061"/>
              </a:xfrm>
              <a:blipFill>
                <a:blip r:embed="rId2"/>
                <a:stretch>
                  <a:fillRect l="-1206" t="-57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形 12" descr="十字架徽章 纯色填充">
            <a:extLst>
              <a:ext uri="{FF2B5EF4-FFF2-40B4-BE49-F238E27FC236}">
                <a16:creationId xmlns:a16="http://schemas.microsoft.com/office/drawing/2014/main" id="{8BAEE99F-E5EC-AB5F-73BB-F6F4F8335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64004" y="4459208"/>
            <a:ext cx="455460" cy="455460"/>
          </a:xfrm>
          <a:prstGeom prst="rect">
            <a:avLst/>
          </a:prstGeom>
        </p:spPr>
      </p:pic>
      <p:pic>
        <p:nvPicPr>
          <p:cNvPr id="12" name="图形 11" descr="十字架徽章 纯色填充">
            <a:extLst>
              <a:ext uri="{FF2B5EF4-FFF2-40B4-BE49-F238E27FC236}">
                <a16:creationId xmlns:a16="http://schemas.microsoft.com/office/drawing/2014/main" id="{20995627-6C14-4827-7E6E-9A1202E00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4970" y="5865082"/>
            <a:ext cx="455460" cy="455460"/>
          </a:xfrm>
          <a:prstGeom prst="rect">
            <a:avLst/>
          </a:prstGeom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0086D115-12CF-5B9C-9CBB-3667C11EDABC}"/>
              </a:ext>
            </a:extLst>
          </p:cNvPr>
          <p:cNvSpPr/>
          <p:nvPr/>
        </p:nvSpPr>
        <p:spPr>
          <a:xfrm>
            <a:off x="2467033" y="5955508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67C175ED-1E36-751B-CB5F-E59CE085C4AF}"/>
              </a:ext>
            </a:extLst>
          </p:cNvPr>
          <p:cNvSpPr/>
          <p:nvPr/>
        </p:nvSpPr>
        <p:spPr>
          <a:xfrm>
            <a:off x="4135691" y="595550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任意形状 6">
            <a:extLst>
              <a:ext uri="{FF2B5EF4-FFF2-40B4-BE49-F238E27FC236}">
                <a16:creationId xmlns:a16="http://schemas.microsoft.com/office/drawing/2014/main" id="{5738AEEF-7750-AB26-1459-735D6E7DC62B}"/>
              </a:ext>
            </a:extLst>
          </p:cNvPr>
          <p:cNvSpPr/>
          <p:nvPr/>
        </p:nvSpPr>
        <p:spPr>
          <a:xfrm>
            <a:off x="1489278" y="3967700"/>
            <a:ext cx="1302456" cy="1244646"/>
          </a:xfrm>
          <a:custGeom>
            <a:avLst/>
            <a:gdLst>
              <a:gd name="connsiteX0" fmla="*/ 1041199 w 1302456"/>
              <a:gd name="connsiteY0" fmla="*/ 1244646 h 1244646"/>
              <a:gd name="connsiteX1" fmla="*/ 170342 w 1302456"/>
              <a:gd name="connsiteY1" fmla="*/ 925332 h 1244646"/>
              <a:gd name="connsiteX2" fmla="*/ 25199 w 1302456"/>
              <a:gd name="connsiteY2" fmla="*/ 417332 h 1244646"/>
              <a:gd name="connsiteX3" fmla="*/ 504170 w 1302456"/>
              <a:gd name="connsiteY3" fmla="*/ 10932 h 1244646"/>
              <a:gd name="connsiteX4" fmla="*/ 1302456 w 1302456"/>
              <a:gd name="connsiteY4" fmla="*/ 156074 h 124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2456" h="1244646">
                <a:moveTo>
                  <a:pt x="1041199" y="1244646"/>
                </a:moveTo>
                <a:cubicBezTo>
                  <a:pt x="690437" y="1153932"/>
                  <a:pt x="339675" y="1063218"/>
                  <a:pt x="170342" y="925332"/>
                </a:cubicBezTo>
                <a:cubicBezTo>
                  <a:pt x="1009" y="787446"/>
                  <a:pt x="-30439" y="569732"/>
                  <a:pt x="25199" y="417332"/>
                </a:cubicBezTo>
                <a:cubicBezTo>
                  <a:pt x="80837" y="264932"/>
                  <a:pt x="291294" y="54475"/>
                  <a:pt x="504170" y="10932"/>
                </a:cubicBezTo>
                <a:cubicBezTo>
                  <a:pt x="717046" y="-32611"/>
                  <a:pt x="1009751" y="61731"/>
                  <a:pt x="1302456" y="156074"/>
                </a:cubicBezTo>
              </a:path>
            </a:pathLst>
          </a:custGeom>
          <a:noFill/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4C56A93F-7F63-5D77-CE75-6A2509186948}"/>
              </a:ext>
            </a:extLst>
          </p:cNvPr>
          <p:cNvSpPr/>
          <p:nvPr/>
        </p:nvSpPr>
        <p:spPr>
          <a:xfrm>
            <a:off x="2539735" y="5091264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0ADDC10E-57B4-28D9-43CE-35EB5F0DDB3B}"/>
              </a:ext>
            </a:extLst>
          </p:cNvPr>
          <p:cNvSpPr/>
          <p:nvPr/>
        </p:nvSpPr>
        <p:spPr>
          <a:xfrm>
            <a:off x="2821400" y="4035530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任意形状 14">
            <a:extLst>
              <a:ext uri="{FF2B5EF4-FFF2-40B4-BE49-F238E27FC236}">
                <a16:creationId xmlns:a16="http://schemas.microsoft.com/office/drawing/2014/main" id="{BD159C20-1E58-5180-4D2E-17A945C70801}"/>
              </a:ext>
            </a:extLst>
          </p:cNvPr>
          <p:cNvSpPr/>
          <p:nvPr/>
        </p:nvSpPr>
        <p:spPr>
          <a:xfrm>
            <a:off x="7869149" y="3753304"/>
            <a:ext cx="1665573" cy="2139204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0" name="图形 19" descr="十字架徽章 纯色填充">
            <a:extLst>
              <a:ext uri="{FF2B5EF4-FFF2-40B4-BE49-F238E27FC236}">
                <a16:creationId xmlns:a16="http://schemas.microsoft.com/office/drawing/2014/main" id="{59201533-8D85-7581-A633-854E879F1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6552" y="4459208"/>
            <a:ext cx="455460" cy="455460"/>
          </a:xfrm>
          <a:prstGeom prst="rect">
            <a:avLst/>
          </a:prstGeom>
        </p:spPr>
      </p:pic>
      <p:pic>
        <p:nvPicPr>
          <p:cNvPr id="21" name="图形 20" descr="十字架徽章 纯色填充">
            <a:extLst>
              <a:ext uri="{FF2B5EF4-FFF2-40B4-BE49-F238E27FC236}">
                <a16:creationId xmlns:a16="http://schemas.microsoft.com/office/drawing/2014/main" id="{E383C2A6-28AA-4C17-F385-E1C91FADD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7518" y="5865082"/>
            <a:ext cx="455460" cy="455460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598530A0-9958-DC68-C201-30EF71EEB0EC}"/>
              </a:ext>
            </a:extLst>
          </p:cNvPr>
          <p:cNvSpPr/>
          <p:nvPr/>
        </p:nvSpPr>
        <p:spPr>
          <a:xfrm>
            <a:off x="7739581" y="5955508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B3565691-EC75-50C4-443D-3A3C7A96ABF9}"/>
              </a:ext>
            </a:extLst>
          </p:cNvPr>
          <p:cNvSpPr/>
          <p:nvPr/>
        </p:nvSpPr>
        <p:spPr>
          <a:xfrm>
            <a:off x="9408239" y="595550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4" name="任意形状 23">
            <a:extLst>
              <a:ext uri="{FF2B5EF4-FFF2-40B4-BE49-F238E27FC236}">
                <a16:creationId xmlns:a16="http://schemas.microsoft.com/office/drawing/2014/main" id="{CC0CF488-6DF9-E5A6-29C9-33E17784CA0F}"/>
              </a:ext>
            </a:extLst>
          </p:cNvPr>
          <p:cNvSpPr/>
          <p:nvPr/>
        </p:nvSpPr>
        <p:spPr>
          <a:xfrm>
            <a:off x="6761826" y="3967700"/>
            <a:ext cx="1302456" cy="1244646"/>
          </a:xfrm>
          <a:custGeom>
            <a:avLst/>
            <a:gdLst>
              <a:gd name="connsiteX0" fmla="*/ 1041199 w 1302456"/>
              <a:gd name="connsiteY0" fmla="*/ 1244646 h 1244646"/>
              <a:gd name="connsiteX1" fmla="*/ 170342 w 1302456"/>
              <a:gd name="connsiteY1" fmla="*/ 925332 h 1244646"/>
              <a:gd name="connsiteX2" fmla="*/ 25199 w 1302456"/>
              <a:gd name="connsiteY2" fmla="*/ 417332 h 1244646"/>
              <a:gd name="connsiteX3" fmla="*/ 504170 w 1302456"/>
              <a:gd name="connsiteY3" fmla="*/ 10932 h 1244646"/>
              <a:gd name="connsiteX4" fmla="*/ 1302456 w 1302456"/>
              <a:gd name="connsiteY4" fmla="*/ 156074 h 124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2456" h="1244646">
                <a:moveTo>
                  <a:pt x="1041199" y="1244646"/>
                </a:moveTo>
                <a:cubicBezTo>
                  <a:pt x="690437" y="1153932"/>
                  <a:pt x="339675" y="1063218"/>
                  <a:pt x="170342" y="925332"/>
                </a:cubicBezTo>
                <a:cubicBezTo>
                  <a:pt x="1009" y="787446"/>
                  <a:pt x="-30439" y="569732"/>
                  <a:pt x="25199" y="417332"/>
                </a:cubicBezTo>
                <a:cubicBezTo>
                  <a:pt x="80837" y="264932"/>
                  <a:pt x="291294" y="54475"/>
                  <a:pt x="504170" y="10932"/>
                </a:cubicBezTo>
                <a:cubicBezTo>
                  <a:pt x="717046" y="-32611"/>
                  <a:pt x="1009751" y="61731"/>
                  <a:pt x="1302456" y="156074"/>
                </a:cubicBezTo>
              </a:path>
            </a:pathLst>
          </a:custGeom>
          <a:noFill/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1BB86FCE-53FA-ADB0-741C-F051671258CF}"/>
              </a:ext>
            </a:extLst>
          </p:cNvPr>
          <p:cNvSpPr/>
          <p:nvPr/>
        </p:nvSpPr>
        <p:spPr>
          <a:xfrm>
            <a:off x="7812283" y="5091264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44FDA4AF-CD9D-8597-A432-C315470BB58C}"/>
              </a:ext>
            </a:extLst>
          </p:cNvPr>
          <p:cNvSpPr/>
          <p:nvPr/>
        </p:nvSpPr>
        <p:spPr>
          <a:xfrm>
            <a:off x="8093948" y="4035530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12467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形状 2">
            <a:extLst>
              <a:ext uri="{FF2B5EF4-FFF2-40B4-BE49-F238E27FC236}">
                <a16:creationId xmlns:a16="http://schemas.microsoft.com/office/drawing/2014/main" id="{01AF00E5-ED91-7057-A8AF-DC5343B26D21}"/>
              </a:ext>
            </a:extLst>
          </p:cNvPr>
          <p:cNvSpPr/>
          <p:nvPr/>
        </p:nvSpPr>
        <p:spPr>
          <a:xfrm>
            <a:off x="2596601" y="3753304"/>
            <a:ext cx="1665573" cy="2139204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6C2952B-4101-7798-B05B-BDC5E8246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Dual-Failure RP in Unweighted Digraphs</a:t>
            </a:r>
            <a:endParaRPr kumimoji="1" lang="zh-CN" altLang="en-US" dirty="0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F626461E-21C4-D6E0-72ED-D81C8F5D6488}"/>
              </a:ext>
            </a:extLst>
          </p:cNvPr>
          <p:cNvSpPr/>
          <p:nvPr/>
        </p:nvSpPr>
        <p:spPr>
          <a:xfrm>
            <a:off x="1181572" y="5955508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5901E190-1C94-DA15-5E0F-FC1319941A69}"/>
              </a:ext>
            </a:extLst>
          </p:cNvPr>
          <p:cNvSpPr/>
          <p:nvPr/>
        </p:nvSpPr>
        <p:spPr>
          <a:xfrm>
            <a:off x="10758428" y="597811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6" name="直线箭头连接符 5">
            <a:extLst>
              <a:ext uri="{FF2B5EF4-FFF2-40B4-BE49-F238E27FC236}">
                <a16:creationId xmlns:a16="http://schemas.microsoft.com/office/drawing/2014/main" id="{14BBC513-55BA-15D2-3D00-394438705709}"/>
              </a:ext>
            </a:extLst>
          </p:cNvPr>
          <p:cNvCxnSpPr>
            <a:cxnSpLocks/>
            <a:stCxn id="4" idx="6"/>
            <a:endCxn id="5" idx="2"/>
          </p:cNvCxnSpPr>
          <p:nvPr/>
        </p:nvCxnSpPr>
        <p:spPr>
          <a:xfrm>
            <a:off x="1433571" y="6081508"/>
            <a:ext cx="9324857" cy="22609"/>
          </a:xfrm>
          <a:prstGeom prst="straightConnector1">
            <a:avLst/>
          </a:prstGeom>
          <a:ln w="31750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7DBCEF3D-436C-2EDA-F437-E6DDF749E49D}"/>
              </a:ext>
            </a:extLst>
          </p:cNvPr>
          <p:cNvSpPr txBox="1"/>
          <p:nvPr/>
        </p:nvSpPr>
        <p:spPr>
          <a:xfrm>
            <a:off x="1158738" y="6100058"/>
            <a:ext cx="330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s</a:t>
            </a:r>
            <a:endParaRPr kumimoji="1" lang="zh-CN" altLang="en-US" sz="28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238C39F-CF9D-D2ED-8231-00ABC35A1AF1}"/>
              </a:ext>
            </a:extLst>
          </p:cNvPr>
          <p:cNvSpPr txBox="1"/>
          <p:nvPr/>
        </p:nvSpPr>
        <p:spPr>
          <a:xfrm>
            <a:off x="10758428" y="6157506"/>
            <a:ext cx="298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t</a:t>
            </a:r>
            <a:endParaRPr kumimoji="1"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A42FEBE1-6229-D512-91A5-3B45CCF9C3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16947"/>
                <a:ext cx="10515600" cy="1938679"/>
              </a:xfrm>
            </p:spPr>
            <p:txBody>
              <a:bodyPr anchor="t"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kumimoji="1" lang="en-US" altLang="zh-CN" b="1" u="sng" dirty="0"/>
                  <a:t>Main challenge:</a:t>
                </a:r>
                <a:r>
                  <a:rPr kumimoji="1" lang="en-US" altLang="zh-CN" dirty="0"/>
                  <a:t> Find the </a:t>
                </a:r>
                <a:r>
                  <a:rPr kumimoji="1" lang="en-US" altLang="zh-CN" b="1" dirty="0">
                    <a:solidFill>
                      <a:srgbClr val="00B0F0"/>
                    </a:solidFill>
                  </a:rPr>
                  <a:t>sub-detour</a:t>
                </a:r>
              </a:p>
              <a:p>
                <a:r>
                  <a:rPr kumimoji="1" lang="en-US" altLang="zh-CN" dirty="0"/>
                  <a:t>Sub-case 2: sub-detour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&lt;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kumimoji="1" lang="en-US" altLang="zh-CN" dirty="0"/>
                  <a:t> for some parameter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kumimoji="1" lang="en-US" altLang="zh-CN" i="1" dirty="0"/>
              </a:p>
              <a:p>
                <a:r>
                  <a:rPr kumimoji="1" lang="en-US" altLang="zh-CN" b="1" dirty="0"/>
                  <a:t>Observation:</a:t>
                </a:r>
                <a:r>
                  <a:rPr kumimoji="1" lang="en-US" altLang="zh-CN" dirty="0"/>
                  <a:t> when detours are 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𝒈</m:t>
                    </m:r>
                  </m:oMath>
                </a14:m>
                <a:r>
                  <a:rPr kumimoji="1" lang="en-US" altLang="zh-CN" b="1" dirty="0">
                    <a:solidFill>
                      <a:srgbClr val="FF0000"/>
                    </a:solidFill>
                  </a:rPr>
                  <a:t>-apart</a:t>
                </a:r>
                <a:r>
                  <a:rPr kumimoji="1" lang="en-US" altLang="zh-CN" dirty="0"/>
                  <a:t> and the sub-detours are roughly 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at the same height</a:t>
                </a:r>
                <a:r>
                  <a:rPr kumimoji="1" lang="en-US" altLang="zh-CN" dirty="0"/>
                  <a:t>, the sub-detours are </a:t>
                </a:r>
                <a:r>
                  <a:rPr kumimoji="1" lang="en-US" altLang="zh-CN" b="1" dirty="0"/>
                  <a:t>vertex-disjoint</a:t>
                </a:r>
              </a:p>
              <a:p>
                <a:endParaRPr kumimoji="1" lang="en-US" altLang="zh-CN" i="1" dirty="0"/>
              </a:p>
            </p:txBody>
          </p:sp>
        </mc:Choice>
        <mc:Fallback xmlns="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A42FEBE1-6229-D512-91A5-3B45CCF9C3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16947"/>
                <a:ext cx="10515600" cy="1938679"/>
              </a:xfrm>
              <a:blipFill>
                <a:blip r:embed="rId2"/>
                <a:stretch>
                  <a:fillRect l="-1043" t="-5975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形 12" descr="十字架徽章 纯色填充">
            <a:extLst>
              <a:ext uri="{FF2B5EF4-FFF2-40B4-BE49-F238E27FC236}">
                <a16:creationId xmlns:a16="http://schemas.microsoft.com/office/drawing/2014/main" id="{8BAEE99F-E5EC-AB5F-73BB-F6F4F8335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64004" y="4459208"/>
            <a:ext cx="455460" cy="455460"/>
          </a:xfrm>
          <a:prstGeom prst="rect">
            <a:avLst/>
          </a:prstGeom>
        </p:spPr>
      </p:pic>
      <p:pic>
        <p:nvPicPr>
          <p:cNvPr id="12" name="图形 11" descr="十字架徽章 纯色填充">
            <a:extLst>
              <a:ext uri="{FF2B5EF4-FFF2-40B4-BE49-F238E27FC236}">
                <a16:creationId xmlns:a16="http://schemas.microsoft.com/office/drawing/2014/main" id="{20995627-6C14-4827-7E6E-9A1202E00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4970" y="5865082"/>
            <a:ext cx="455460" cy="455460"/>
          </a:xfrm>
          <a:prstGeom prst="rect">
            <a:avLst/>
          </a:prstGeom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0086D115-12CF-5B9C-9CBB-3667C11EDABC}"/>
              </a:ext>
            </a:extLst>
          </p:cNvPr>
          <p:cNvSpPr/>
          <p:nvPr/>
        </p:nvSpPr>
        <p:spPr>
          <a:xfrm>
            <a:off x="2467033" y="5955508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67C175ED-1E36-751B-CB5F-E59CE085C4AF}"/>
              </a:ext>
            </a:extLst>
          </p:cNvPr>
          <p:cNvSpPr/>
          <p:nvPr/>
        </p:nvSpPr>
        <p:spPr>
          <a:xfrm>
            <a:off x="4135691" y="595550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任意形状 6">
            <a:extLst>
              <a:ext uri="{FF2B5EF4-FFF2-40B4-BE49-F238E27FC236}">
                <a16:creationId xmlns:a16="http://schemas.microsoft.com/office/drawing/2014/main" id="{5738AEEF-7750-AB26-1459-735D6E7DC62B}"/>
              </a:ext>
            </a:extLst>
          </p:cNvPr>
          <p:cNvSpPr/>
          <p:nvPr/>
        </p:nvSpPr>
        <p:spPr>
          <a:xfrm>
            <a:off x="1489278" y="3967700"/>
            <a:ext cx="1302456" cy="1244646"/>
          </a:xfrm>
          <a:custGeom>
            <a:avLst/>
            <a:gdLst>
              <a:gd name="connsiteX0" fmla="*/ 1041199 w 1302456"/>
              <a:gd name="connsiteY0" fmla="*/ 1244646 h 1244646"/>
              <a:gd name="connsiteX1" fmla="*/ 170342 w 1302456"/>
              <a:gd name="connsiteY1" fmla="*/ 925332 h 1244646"/>
              <a:gd name="connsiteX2" fmla="*/ 25199 w 1302456"/>
              <a:gd name="connsiteY2" fmla="*/ 417332 h 1244646"/>
              <a:gd name="connsiteX3" fmla="*/ 504170 w 1302456"/>
              <a:gd name="connsiteY3" fmla="*/ 10932 h 1244646"/>
              <a:gd name="connsiteX4" fmla="*/ 1302456 w 1302456"/>
              <a:gd name="connsiteY4" fmla="*/ 156074 h 124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2456" h="1244646">
                <a:moveTo>
                  <a:pt x="1041199" y="1244646"/>
                </a:moveTo>
                <a:cubicBezTo>
                  <a:pt x="690437" y="1153932"/>
                  <a:pt x="339675" y="1063218"/>
                  <a:pt x="170342" y="925332"/>
                </a:cubicBezTo>
                <a:cubicBezTo>
                  <a:pt x="1009" y="787446"/>
                  <a:pt x="-30439" y="569732"/>
                  <a:pt x="25199" y="417332"/>
                </a:cubicBezTo>
                <a:cubicBezTo>
                  <a:pt x="80837" y="264932"/>
                  <a:pt x="291294" y="54475"/>
                  <a:pt x="504170" y="10932"/>
                </a:cubicBezTo>
                <a:cubicBezTo>
                  <a:pt x="717046" y="-32611"/>
                  <a:pt x="1009751" y="61731"/>
                  <a:pt x="1302456" y="156074"/>
                </a:cubicBezTo>
              </a:path>
            </a:pathLst>
          </a:custGeom>
          <a:noFill/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4C56A93F-7F63-5D77-CE75-6A2509186948}"/>
              </a:ext>
            </a:extLst>
          </p:cNvPr>
          <p:cNvSpPr/>
          <p:nvPr/>
        </p:nvSpPr>
        <p:spPr>
          <a:xfrm>
            <a:off x="2539735" y="5091264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0ADDC10E-57B4-28D9-43CE-35EB5F0DDB3B}"/>
              </a:ext>
            </a:extLst>
          </p:cNvPr>
          <p:cNvSpPr/>
          <p:nvPr/>
        </p:nvSpPr>
        <p:spPr>
          <a:xfrm>
            <a:off x="2821400" y="4035530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任意形状 14">
            <a:extLst>
              <a:ext uri="{FF2B5EF4-FFF2-40B4-BE49-F238E27FC236}">
                <a16:creationId xmlns:a16="http://schemas.microsoft.com/office/drawing/2014/main" id="{BD159C20-1E58-5180-4D2E-17A945C70801}"/>
              </a:ext>
            </a:extLst>
          </p:cNvPr>
          <p:cNvSpPr/>
          <p:nvPr/>
        </p:nvSpPr>
        <p:spPr>
          <a:xfrm>
            <a:off x="7869149" y="3753304"/>
            <a:ext cx="1665573" cy="2139204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0" name="图形 19" descr="十字架徽章 纯色填充">
            <a:extLst>
              <a:ext uri="{FF2B5EF4-FFF2-40B4-BE49-F238E27FC236}">
                <a16:creationId xmlns:a16="http://schemas.microsoft.com/office/drawing/2014/main" id="{59201533-8D85-7581-A633-854E879F1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6552" y="4459208"/>
            <a:ext cx="455460" cy="455460"/>
          </a:xfrm>
          <a:prstGeom prst="rect">
            <a:avLst/>
          </a:prstGeom>
        </p:spPr>
      </p:pic>
      <p:pic>
        <p:nvPicPr>
          <p:cNvPr id="21" name="图形 20" descr="十字架徽章 纯色填充">
            <a:extLst>
              <a:ext uri="{FF2B5EF4-FFF2-40B4-BE49-F238E27FC236}">
                <a16:creationId xmlns:a16="http://schemas.microsoft.com/office/drawing/2014/main" id="{E383C2A6-28AA-4C17-F385-E1C91FADD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7518" y="5865082"/>
            <a:ext cx="455460" cy="455460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598530A0-9958-DC68-C201-30EF71EEB0EC}"/>
              </a:ext>
            </a:extLst>
          </p:cNvPr>
          <p:cNvSpPr/>
          <p:nvPr/>
        </p:nvSpPr>
        <p:spPr>
          <a:xfrm>
            <a:off x="7739581" y="5955508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B3565691-EC75-50C4-443D-3A3C7A96ABF9}"/>
              </a:ext>
            </a:extLst>
          </p:cNvPr>
          <p:cNvSpPr/>
          <p:nvPr/>
        </p:nvSpPr>
        <p:spPr>
          <a:xfrm>
            <a:off x="9408239" y="595550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4" name="任意形状 23">
            <a:extLst>
              <a:ext uri="{FF2B5EF4-FFF2-40B4-BE49-F238E27FC236}">
                <a16:creationId xmlns:a16="http://schemas.microsoft.com/office/drawing/2014/main" id="{CC0CF488-6DF9-E5A6-29C9-33E17784CA0F}"/>
              </a:ext>
            </a:extLst>
          </p:cNvPr>
          <p:cNvSpPr/>
          <p:nvPr/>
        </p:nvSpPr>
        <p:spPr>
          <a:xfrm>
            <a:off x="6761826" y="3967700"/>
            <a:ext cx="1302456" cy="1244646"/>
          </a:xfrm>
          <a:custGeom>
            <a:avLst/>
            <a:gdLst>
              <a:gd name="connsiteX0" fmla="*/ 1041199 w 1302456"/>
              <a:gd name="connsiteY0" fmla="*/ 1244646 h 1244646"/>
              <a:gd name="connsiteX1" fmla="*/ 170342 w 1302456"/>
              <a:gd name="connsiteY1" fmla="*/ 925332 h 1244646"/>
              <a:gd name="connsiteX2" fmla="*/ 25199 w 1302456"/>
              <a:gd name="connsiteY2" fmla="*/ 417332 h 1244646"/>
              <a:gd name="connsiteX3" fmla="*/ 504170 w 1302456"/>
              <a:gd name="connsiteY3" fmla="*/ 10932 h 1244646"/>
              <a:gd name="connsiteX4" fmla="*/ 1302456 w 1302456"/>
              <a:gd name="connsiteY4" fmla="*/ 156074 h 124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2456" h="1244646">
                <a:moveTo>
                  <a:pt x="1041199" y="1244646"/>
                </a:moveTo>
                <a:cubicBezTo>
                  <a:pt x="690437" y="1153932"/>
                  <a:pt x="339675" y="1063218"/>
                  <a:pt x="170342" y="925332"/>
                </a:cubicBezTo>
                <a:cubicBezTo>
                  <a:pt x="1009" y="787446"/>
                  <a:pt x="-30439" y="569732"/>
                  <a:pt x="25199" y="417332"/>
                </a:cubicBezTo>
                <a:cubicBezTo>
                  <a:pt x="80837" y="264932"/>
                  <a:pt x="291294" y="54475"/>
                  <a:pt x="504170" y="10932"/>
                </a:cubicBezTo>
                <a:cubicBezTo>
                  <a:pt x="717046" y="-32611"/>
                  <a:pt x="1009751" y="61731"/>
                  <a:pt x="1302456" y="156074"/>
                </a:cubicBezTo>
              </a:path>
            </a:pathLst>
          </a:custGeom>
          <a:noFill/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1BB86FCE-53FA-ADB0-741C-F051671258CF}"/>
              </a:ext>
            </a:extLst>
          </p:cNvPr>
          <p:cNvSpPr/>
          <p:nvPr/>
        </p:nvSpPr>
        <p:spPr>
          <a:xfrm>
            <a:off x="7812283" y="5091264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44FDA4AF-CD9D-8597-A432-C315470BB58C}"/>
              </a:ext>
            </a:extLst>
          </p:cNvPr>
          <p:cNvSpPr/>
          <p:nvPr/>
        </p:nvSpPr>
        <p:spPr>
          <a:xfrm>
            <a:off x="8093948" y="4035530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619799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形状 2">
            <a:extLst>
              <a:ext uri="{FF2B5EF4-FFF2-40B4-BE49-F238E27FC236}">
                <a16:creationId xmlns:a16="http://schemas.microsoft.com/office/drawing/2014/main" id="{01AF00E5-ED91-7057-A8AF-DC5343B26D21}"/>
              </a:ext>
            </a:extLst>
          </p:cNvPr>
          <p:cNvSpPr/>
          <p:nvPr/>
        </p:nvSpPr>
        <p:spPr>
          <a:xfrm>
            <a:off x="2596601" y="3753304"/>
            <a:ext cx="1665573" cy="2139204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>
                <a:alpha val="30002"/>
              </a:srgb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6C2952B-4101-7798-B05B-BDC5E8246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Dual-Failure RP in Unweighted Digraphs</a:t>
            </a:r>
            <a:endParaRPr kumimoji="1" lang="zh-CN" altLang="en-US" dirty="0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F626461E-21C4-D6E0-72ED-D81C8F5D6488}"/>
              </a:ext>
            </a:extLst>
          </p:cNvPr>
          <p:cNvSpPr/>
          <p:nvPr/>
        </p:nvSpPr>
        <p:spPr>
          <a:xfrm>
            <a:off x="1181572" y="5955508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5901E190-1C94-DA15-5E0F-FC1319941A69}"/>
              </a:ext>
            </a:extLst>
          </p:cNvPr>
          <p:cNvSpPr/>
          <p:nvPr/>
        </p:nvSpPr>
        <p:spPr>
          <a:xfrm>
            <a:off x="10758428" y="597811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6" name="直线箭头连接符 5">
            <a:extLst>
              <a:ext uri="{FF2B5EF4-FFF2-40B4-BE49-F238E27FC236}">
                <a16:creationId xmlns:a16="http://schemas.microsoft.com/office/drawing/2014/main" id="{14BBC513-55BA-15D2-3D00-394438705709}"/>
              </a:ext>
            </a:extLst>
          </p:cNvPr>
          <p:cNvCxnSpPr>
            <a:cxnSpLocks/>
            <a:stCxn id="4" idx="6"/>
            <a:endCxn id="5" idx="2"/>
          </p:cNvCxnSpPr>
          <p:nvPr/>
        </p:nvCxnSpPr>
        <p:spPr>
          <a:xfrm>
            <a:off x="1433571" y="6081508"/>
            <a:ext cx="9324857" cy="22609"/>
          </a:xfrm>
          <a:prstGeom prst="straightConnector1">
            <a:avLst/>
          </a:prstGeom>
          <a:ln w="31750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7DBCEF3D-436C-2EDA-F437-E6DDF749E49D}"/>
              </a:ext>
            </a:extLst>
          </p:cNvPr>
          <p:cNvSpPr txBox="1"/>
          <p:nvPr/>
        </p:nvSpPr>
        <p:spPr>
          <a:xfrm>
            <a:off x="1158738" y="6100058"/>
            <a:ext cx="330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s</a:t>
            </a:r>
            <a:endParaRPr kumimoji="1" lang="zh-CN" altLang="en-US" sz="28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238C39F-CF9D-D2ED-8231-00ABC35A1AF1}"/>
              </a:ext>
            </a:extLst>
          </p:cNvPr>
          <p:cNvSpPr txBox="1"/>
          <p:nvPr/>
        </p:nvSpPr>
        <p:spPr>
          <a:xfrm>
            <a:off x="10758428" y="6157506"/>
            <a:ext cx="298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t</a:t>
            </a:r>
            <a:endParaRPr kumimoji="1"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A42FEBE1-6229-D512-91A5-3B45CCF9C3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16947"/>
                <a:ext cx="10515600" cy="2067973"/>
              </a:xfrm>
            </p:spPr>
            <p:txBody>
              <a:bodyPr anchor="t">
                <a:normAutofit lnSpcReduction="10000"/>
              </a:bodyPr>
              <a:lstStyle/>
              <a:p>
                <a:pPr marL="0" indent="0">
                  <a:buNone/>
                </a:pPr>
                <a:r>
                  <a:rPr kumimoji="1" lang="en-US" altLang="zh-CN" b="1" u="sng" dirty="0">
                    <a:solidFill>
                      <a:schemeClr val="bg1">
                        <a:lumMod val="85000"/>
                      </a:schemeClr>
                    </a:solidFill>
                  </a:rPr>
                  <a:t>Main challenge:</a:t>
                </a:r>
                <a:r>
                  <a:rPr kumimoji="1" lang="en-US" altLang="zh-CN" dirty="0">
                    <a:solidFill>
                      <a:schemeClr val="bg1">
                        <a:lumMod val="85000"/>
                      </a:schemeClr>
                    </a:solidFill>
                  </a:rPr>
                  <a:t> Find the </a:t>
                </a:r>
                <a:r>
                  <a:rPr kumimoji="1" lang="en-US" altLang="zh-CN" b="1" dirty="0">
                    <a:solidFill>
                      <a:schemeClr val="bg1">
                        <a:lumMod val="85000"/>
                      </a:schemeClr>
                    </a:solidFill>
                  </a:rPr>
                  <a:t>sub-detour</a:t>
                </a:r>
              </a:p>
              <a:p>
                <a:r>
                  <a:rPr kumimoji="1" lang="en-US" altLang="zh-CN" dirty="0">
                    <a:solidFill>
                      <a:schemeClr val="bg1">
                        <a:lumMod val="85000"/>
                      </a:schemeClr>
                    </a:solidFill>
                  </a:rPr>
                  <a:t>Sub-case 2: sub-detour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kumimoji="1" lang="en-US" altLang="zh-CN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kumimoji="1" lang="en-US" altLang="zh-CN" dirty="0">
                    <a:solidFill>
                      <a:schemeClr val="bg1">
                        <a:lumMod val="85000"/>
                      </a:schemeClr>
                    </a:solidFill>
                  </a:rPr>
                  <a:t> for some parameter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kumimoji="1" lang="en-US" altLang="zh-CN" i="1" dirty="0"/>
              </a:p>
              <a:p>
                <a:r>
                  <a:rPr kumimoji="1" lang="en-US" altLang="zh-CN" b="1" dirty="0"/>
                  <a:t>Observation:</a:t>
                </a:r>
                <a:r>
                  <a:rPr kumimoji="1" lang="en-US" altLang="zh-CN" dirty="0"/>
                  <a:t> when detours are 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𝒈</m:t>
                    </m:r>
                  </m:oMath>
                </a14:m>
                <a:r>
                  <a:rPr kumimoji="1" lang="en-US" altLang="zh-CN" b="1" dirty="0">
                    <a:solidFill>
                      <a:srgbClr val="FF0000"/>
                    </a:solidFill>
                  </a:rPr>
                  <a:t>-apart</a:t>
                </a:r>
                <a:r>
                  <a:rPr kumimoji="1" lang="en-US" altLang="zh-CN" dirty="0"/>
                  <a:t> </a:t>
                </a:r>
                <a:r>
                  <a:rPr kumimoji="1" lang="en-US" altLang="zh-CN" dirty="0">
                    <a:solidFill>
                      <a:schemeClr val="bg1">
                        <a:lumMod val="85000"/>
                      </a:schemeClr>
                    </a:solidFill>
                  </a:rPr>
                  <a:t>and the sub-detours are roughly </a:t>
                </a:r>
                <a:r>
                  <a:rPr kumimoji="1" lang="en-US" altLang="zh-CN" b="1" dirty="0">
                    <a:solidFill>
                      <a:schemeClr val="bg1">
                        <a:lumMod val="85000"/>
                      </a:schemeClr>
                    </a:solidFill>
                  </a:rPr>
                  <a:t>at the same height</a:t>
                </a:r>
                <a:r>
                  <a:rPr kumimoji="1" lang="en-US" altLang="zh-CN" dirty="0">
                    <a:solidFill>
                      <a:schemeClr val="bg1">
                        <a:lumMod val="85000"/>
                      </a:schemeClr>
                    </a:solidFill>
                  </a:rPr>
                  <a:t>, the sub-detours are </a:t>
                </a:r>
                <a:r>
                  <a:rPr kumimoji="1" lang="en-US" altLang="zh-CN" b="1" dirty="0">
                    <a:solidFill>
                      <a:schemeClr val="bg1">
                        <a:lumMod val="85000"/>
                      </a:schemeClr>
                    </a:solidFill>
                  </a:rPr>
                  <a:t>vertex-disjoint</a:t>
                </a:r>
              </a:p>
              <a:p>
                <a:endParaRPr kumimoji="1" lang="en-US" altLang="zh-CN" i="1" dirty="0"/>
              </a:p>
            </p:txBody>
          </p:sp>
        </mc:Choice>
        <mc:Fallback xmlns="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A42FEBE1-6229-D512-91A5-3B45CCF9C3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16947"/>
                <a:ext cx="10515600" cy="2067973"/>
              </a:xfrm>
              <a:blipFill>
                <a:blip r:embed="rId2"/>
                <a:stretch>
                  <a:fillRect l="-1217" t="-6490" r="-2203" b="-85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形 12" descr="十字架徽章 纯色填充">
            <a:extLst>
              <a:ext uri="{FF2B5EF4-FFF2-40B4-BE49-F238E27FC236}">
                <a16:creationId xmlns:a16="http://schemas.microsoft.com/office/drawing/2014/main" id="{8BAEE99F-E5EC-AB5F-73BB-F6F4F8335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64004" y="4459208"/>
            <a:ext cx="455460" cy="455460"/>
          </a:xfrm>
          <a:prstGeom prst="rect">
            <a:avLst/>
          </a:prstGeom>
        </p:spPr>
      </p:pic>
      <p:pic>
        <p:nvPicPr>
          <p:cNvPr id="12" name="图形 11" descr="十字架徽章 纯色填充">
            <a:extLst>
              <a:ext uri="{FF2B5EF4-FFF2-40B4-BE49-F238E27FC236}">
                <a16:creationId xmlns:a16="http://schemas.microsoft.com/office/drawing/2014/main" id="{20995627-6C14-4827-7E6E-9A1202E00E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54970" y="5865082"/>
            <a:ext cx="455460" cy="455460"/>
          </a:xfrm>
          <a:prstGeom prst="rect">
            <a:avLst/>
          </a:prstGeom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0086D115-12CF-5B9C-9CBB-3667C11EDABC}"/>
              </a:ext>
            </a:extLst>
          </p:cNvPr>
          <p:cNvSpPr/>
          <p:nvPr/>
        </p:nvSpPr>
        <p:spPr>
          <a:xfrm>
            <a:off x="2467033" y="5955508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67C175ED-1E36-751B-CB5F-E59CE085C4AF}"/>
              </a:ext>
            </a:extLst>
          </p:cNvPr>
          <p:cNvSpPr/>
          <p:nvPr/>
        </p:nvSpPr>
        <p:spPr>
          <a:xfrm>
            <a:off x="4135691" y="595550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任意形状 6">
            <a:extLst>
              <a:ext uri="{FF2B5EF4-FFF2-40B4-BE49-F238E27FC236}">
                <a16:creationId xmlns:a16="http://schemas.microsoft.com/office/drawing/2014/main" id="{5738AEEF-7750-AB26-1459-735D6E7DC62B}"/>
              </a:ext>
            </a:extLst>
          </p:cNvPr>
          <p:cNvSpPr/>
          <p:nvPr/>
        </p:nvSpPr>
        <p:spPr>
          <a:xfrm>
            <a:off x="1489278" y="3967700"/>
            <a:ext cx="1302456" cy="1244646"/>
          </a:xfrm>
          <a:custGeom>
            <a:avLst/>
            <a:gdLst>
              <a:gd name="connsiteX0" fmla="*/ 1041199 w 1302456"/>
              <a:gd name="connsiteY0" fmla="*/ 1244646 h 1244646"/>
              <a:gd name="connsiteX1" fmla="*/ 170342 w 1302456"/>
              <a:gd name="connsiteY1" fmla="*/ 925332 h 1244646"/>
              <a:gd name="connsiteX2" fmla="*/ 25199 w 1302456"/>
              <a:gd name="connsiteY2" fmla="*/ 417332 h 1244646"/>
              <a:gd name="connsiteX3" fmla="*/ 504170 w 1302456"/>
              <a:gd name="connsiteY3" fmla="*/ 10932 h 1244646"/>
              <a:gd name="connsiteX4" fmla="*/ 1302456 w 1302456"/>
              <a:gd name="connsiteY4" fmla="*/ 156074 h 124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2456" h="1244646">
                <a:moveTo>
                  <a:pt x="1041199" y="1244646"/>
                </a:moveTo>
                <a:cubicBezTo>
                  <a:pt x="690437" y="1153932"/>
                  <a:pt x="339675" y="1063218"/>
                  <a:pt x="170342" y="925332"/>
                </a:cubicBezTo>
                <a:cubicBezTo>
                  <a:pt x="1009" y="787446"/>
                  <a:pt x="-30439" y="569732"/>
                  <a:pt x="25199" y="417332"/>
                </a:cubicBezTo>
                <a:cubicBezTo>
                  <a:pt x="80837" y="264932"/>
                  <a:pt x="291294" y="54475"/>
                  <a:pt x="504170" y="10932"/>
                </a:cubicBezTo>
                <a:cubicBezTo>
                  <a:pt x="717046" y="-32611"/>
                  <a:pt x="1009751" y="61731"/>
                  <a:pt x="1302456" y="156074"/>
                </a:cubicBezTo>
              </a:path>
            </a:pathLst>
          </a:custGeom>
          <a:noFill/>
          <a:ln w="31750">
            <a:solidFill>
              <a:srgbClr val="00B0F0">
                <a:alpha val="25000"/>
              </a:srgb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4C56A93F-7F63-5D77-CE75-6A2509186948}"/>
              </a:ext>
            </a:extLst>
          </p:cNvPr>
          <p:cNvSpPr/>
          <p:nvPr/>
        </p:nvSpPr>
        <p:spPr>
          <a:xfrm>
            <a:off x="2539735" y="5091264"/>
            <a:ext cx="251999" cy="251999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0ADDC10E-57B4-28D9-43CE-35EB5F0DDB3B}"/>
              </a:ext>
            </a:extLst>
          </p:cNvPr>
          <p:cNvSpPr/>
          <p:nvPr/>
        </p:nvSpPr>
        <p:spPr>
          <a:xfrm>
            <a:off x="2821400" y="4035530"/>
            <a:ext cx="251999" cy="251999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任意形状 14">
            <a:extLst>
              <a:ext uri="{FF2B5EF4-FFF2-40B4-BE49-F238E27FC236}">
                <a16:creationId xmlns:a16="http://schemas.microsoft.com/office/drawing/2014/main" id="{BD159C20-1E58-5180-4D2E-17A945C70801}"/>
              </a:ext>
            </a:extLst>
          </p:cNvPr>
          <p:cNvSpPr/>
          <p:nvPr/>
        </p:nvSpPr>
        <p:spPr>
          <a:xfrm>
            <a:off x="7869149" y="3753304"/>
            <a:ext cx="1665573" cy="2139204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>
                <a:alpha val="30002"/>
              </a:srgb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0" name="图形 19" descr="十字架徽章 纯色填充">
            <a:extLst>
              <a:ext uri="{FF2B5EF4-FFF2-40B4-BE49-F238E27FC236}">
                <a16:creationId xmlns:a16="http://schemas.microsoft.com/office/drawing/2014/main" id="{59201533-8D85-7581-A633-854E879F1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6552" y="4459208"/>
            <a:ext cx="455460" cy="455460"/>
          </a:xfrm>
          <a:prstGeom prst="rect">
            <a:avLst/>
          </a:prstGeom>
        </p:spPr>
      </p:pic>
      <p:pic>
        <p:nvPicPr>
          <p:cNvPr id="21" name="图形 20" descr="十字架徽章 纯色填充">
            <a:extLst>
              <a:ext uri="{FF2B5EF4-FFF2-40B4-BE49-F238E27FC236}">
                <a16:creationId xmlns:a16="http://schemas.microsoft.com/office/drawing/2014/main" id="{E383C2A6-28AA-4C17-F385-E1C91FADD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27518" y="5865082"/>
            <a:ext cx="455460" cy="455460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598530A0-9958-DC68-C201-30EF71EEB0EC}"/>
              </a:ext>
            </a:extLst>
          </p:cNvPr>
          <p:cNvSpPr/>
          <p:nvPr/>
        </p:nvSpPr>
        <p:spPr>
          <a:xfrm>
            <a:off x="7739581" y="5955508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B3565691-EC75-50C4-443D-3A3C7A96ABF9}"/>
              </a:ext>
            </a:extLst>
          </p:cNvPr>
          <p:cNvSpPr/>
          <p:nvPr/>
        </p:nvSpPr>
        <p:spPr>
          <a:xfrm>
            <a:off x="9408239" y="595550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4" name="任意形状 23">
            <a:extLst>
              <a:ext uri="{FF2B5EF4-FFF2-40B4-BE49-F238E27FC236}">
                <a16:creationId xmlns:a16="http://schemas.microsoft.com/office/drawing/2014/main" id="{CC0CF488-6DF9-E5A6-29C9-33E17784CA0F}"/>
              </a:ext>
            </a:extLst>
          </p:cNvPr>
          <p:cNvSpPr/>
          <p:nvPr/>
        </p:nvSpPr>
        <p:spPr>
          <a:xfrm>
            <a:off x="6761826" y="3967700"/>
            <a:ext cx="1302456" cy="1244646"/>
          </a:xfrm>
          <a:custGeom>
            <a:avLst/>
            <a:gdLst>
              <a:gd name="connsiteX0" fmla="*/ 1041199 w 1302456"/>
              <a:gd name="connsiteY0" fmla="*/ 1244646 h 1244646"/>
              <a:gd name="connsiteX1" fmla="*/ 170342 w 1302456"/>
              <a:gd name="connsiteY1" fmla="*/ 925332 h 1244646"/>
              <a:gd name="connsiteX2" fmla="*/ 25199 w 1302456"/>
              <a:gd name="connsiteY2" fmla="*/ 417332 h 1244646"/>
              <a:gd name="connsiteX3" fmla="*/ 504170 w 1302456"/>
              <a:gd name="connsiteY3" fmla="*/ 10932 h 1244646"/>
              <a:gd name="connsiteX4" fmla="*/ 1302456 w 1302456"/>
              <a:gd name="connsiteY4" fmla="*/ 156074 h 124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2456" h="1244646">
                <a:moveTo>
                  <a:pt x="1041199" y="1244646"/>
                </a:moveTo>
                <a:cubicBezTo>
                  <a:pt x="690437" y="1153932"/>
                  <a:pt x="339675" y="1063218"/>
                  <a:pt x="170342" y="925332"/>
                </a:cubicBezTo>
                <a:cubicBezTo>
                  <a:pt x="1009" y="787446"/>
                  <a:pt x="-30439" y="569732"/>
                  <a:pt x="25199" y="417332"/>
                </a:cubicBezTo>
                <a:cubicBezTo>
                  <a:pt x="80837" y="264932"/>
                  <a:pt x="291294" y="54475"/>
                  <a:pt x="504170" y="10932"/>
                </a:cubicBezTo>
                <a:cubicBezTo>
                  <a:pt x="717046" y="-32611"/>
                  <a:pt x="1009751" y="61731"/>
                  <a:pt x="1302456" y="156074"/>
                </a:cubicBezTo>
              </a:path>
            </a:pathLst>
          </a:custGeom>
          <a:noFill/>
          <a:ln w="31750">
            <a:solidFill>
              <a:srgbClr val="00B0F0">
                <a:alpha val="25000"/>
              </a:srgb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1BB86FCE-53FA-ADB0-741C-F051671258CF}"/>
              </a:ext>
            </a:extLst>
          </p:cNvPr>
          <p:cNvSpPr/>
          <p:nvPr/>
        </p:nvSpPr>
        <p:spPr>
          <a:xfrm>
            <a:off x="7812283" y="5091264"/>
            <a:ext cx="251999" cy="251999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44FDA4AF-CD9D-8597-A432-C315470BB58C}"/>
              </a:ext>
            </a:extLst>
          </p:cNvPr>
          <p:cNvSpPr/>
          <p:nvPr/>
        </p:nvSpPr>
        <p:spPr>
          <a:xfrm>
            <a:off x="8093948" y="4035530"/>
            <a:ext cx="251999" cy="251999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27" name="直线连接符 26">
            <a:extLst>
              <a:ext uri="{FF2B5EF4-FFF2-40B4-BE49-F238E27FC236}">
                <a16:creationId xmlns:a16="http://schemas.microsoft.com/office/drawing/2014/main" id="{AF73C963-DA6A-631F-30D2-66867C42FEA2}"/>
              </a:ext>
            </a:extLst>
          </p:cNvPr>
          <p:cNvCxnSpPr>
            <a:cxnSpLocks/>
          </p:cNvCxnSpPr>
          <p:nvPr/>
        </p:nvCxnSpPr>
        <p:spPr>
          <a:xfrm flipH="1">
            <a:off x="4644780" y="6493230"/>
            <a:ext cx="104851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5EC41B35-3F7A-787E-D252-7D5C6D10578F}"/>
              </a:ext>
            </a:extLst>
          </p:cNvPr>
          <p:cNvCxnSpPr>
            <a:cxnSpLocks/>
          </p:cNvCxnSpPr>
          <p:nvPr/>
        </p:nvCxnSpPr>
        <p:spPr>
          <a:xfrm flipH="1">
            <a:off x="6388236" y="6493230"/>
            <a:ext cx="117652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137B0AEE-26DC-6D99-A4C0-A06912A4488F}"/>
              </a:ext>
            </a:extLst>
          </p:cNvPr>
          <p:cNvSpPr txBox="1"/>
          <p:nvPr/>
        </p:nvSpPr>
        <p:spPr>
          <a:xfrm>
            <a:off x="5740040" y="6293117"/>
            <a:ext cx="623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solidFill>
                  <a:srgbClr val="FF0000"/>
                </a:solidFill>
              </a:rPr>
              <a:t>10g</a:t>
            </a:r>
            <a:endParaRPr kumimoji="1" lang="zh-CN" altLang="en-US" sz="2000" b="1" dirty="0">
              <a:solidFill>
                <a:srgbClr val="FF0000"/>
              </a:solidFill>
            </a:endParaRPr>
          </a:p>
        </p:txBody>
      </p:sp>
      <p:cxnSp>
        <p:nvCxnSpPr>
          <p:cNvPr id="30" name="直线连接符 29">
            <a:extLst>
              <a:ext uri="{FF2B5EF4-FFF2-40B4-BE49-F238E27FC236}">
                <a16:creationId xmlns:a16="http://schemas.microsoft.com/office/drawing/2014/main" id="{ED739DCE-6D30-C8B5-42EC-524E3025CCD7}"/>
              </a:ext>
            </a:extLst>
          </p:cNvPr>
          <p:cNvCxnSpPr>
            <a:cxnSpLocks/>
          </p:cNvCxnSpPr>
          <p:nvPr/>
        </p:nvCxnSpPr>
        <p:spPr>
          <a:xfrm>
            <a:off x="4644780" y="6229673"/>
            <a:ext cx="0" cy="56588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线连接符 30">
            <a:extLst>
              <a:ext uri="{FF2B5EF4-FFF2-40B4-BE49-F238E27FC236}">
                <a16:creationId xmlns:a16="http://schemas.microsoft.com/office/drawing/2014/main" id="{9955538E-86ED-CD87-43C8-B18E5BEDB775}"/>
              </a:ext>
            </a:extLst>
          </p:cNvPr>
          <p:cNvCxnSpPr>
            <a:cxnSpLocks/>
          </p:cNvCxnSpPr>
          <p:nvPr/>
        </p:nvCxnSpPr>
        <p:spPr>
          <a:xfrm>
            <a:off x="7564764" y="6229673"/>
            <a:ext cx="0" cy="56588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04985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形状 2">
            <a:extLst>
              <a:ext uri="{FF2B5EF4-FFF2-40B4-BE49-F238E27FC236}">
                <a16:creationId xmlns:a16="http://schemas.microsoft.com/office/drawing/2014/main" id="{01AF00E5-ED91-7057-A8AF-DC5343B26D21}"/>
              </a:ext>
            </a:extLst>
          </p:cNvPr>
          <p:cNvSpPr/>
          <p:nvPr/>
        </p:nvSpPr>
        <p:spPr>
          <a:xfrm>
            <a:off x="2596601" y="3753304"/>
            <a:ext cx="1665573" cy="2139204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6C2952B-4101-7798-B05B-BDC5E8246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Dual-Failure RP in Unweighted Digraphs</a:t>
            </a:r>
            <a:endParaRPr kumimoji="1" lang="zh-CN" altLang="en-US" dirty="0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F626461E-21C4-D6E0-72ED-D81C8F5D6488}"/>
              </a:ext>
            </a:extLst>
          </p:cNvPr>
          <p:cNvSpPr/>
          <p:nvPr/>
        </p:nvSpPr>
        <p:spPr>
          <a:xfrm>
            <a:off x="1181572" y="5955508"/>
            <a:ext cx="251999" cy="251999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5901E190-1C94-DA15-5E0F-FC1319941A69}"/>
              </a:ext>
            </a:extLst>
          </p:cNvPr>
          <p:cNvSpPr/>
          <p:nvPr/>
        </p:nvSpPr>
        <p:spPr>
          <a:xfrm>
            <a:off x="10758428" y="5978117"/>
            <a:ext cx="251999" cy="251999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6" name="直线箭头连接符 5">
            <a:extLst>
              <a:ext uri="{FF2B5EF4-FFF2-40B4-BE49-F238E27FC236}">
                <a16:creationId xmlns:a16="http://schemas.microsoft.com/office/drawing/2014/main" id="{14BBC513-55BA-15D2-3D00-394438705709}"/>
              </a:ext>
            </a:extLst>
          </p:cNvPr>
          <p:cNvCxnSpPr>
            <a:cxnSpLocks/>
            <a:stCxn id="4" idx="6"/>
            <a:endCxn id="5" idx="2"/>
          </p:cNvCxnSpPr>
          <p:nvPr/>
        </p:nvCxnSpPr>
        <p:spPr>
          <a:xfrm>
            <a:off x="1433571" y="6081508"/>
            <a:ext cx="9324857" cy="22609"/>
          </a:xfrm>
          <a:prstGeom prst="straightConnector1">
            <a:avLst/>
          </a:prstGeom>
          <a:ln w="31750">
            <a:solidFill>
              <a:schemeClr val="tx1">
                <a:alpha val="20000"/>
              </a:schemeClr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7DBCEF3D-436C-2EDA-F437-E6DDF749E49D}"/>
              </a:ext>
            </a:extLst>
          </p:cNvPr>
          <p:cNvSpPr txBox="1"/>
          <p:nvPr/>
        </p:nvSpPr>
        <p:spPr>
          <a:xfrm>
            <a:off x="1158738" y="6100058"/>
            <a:ext cx="330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s</a:t>
            </a:r>
            <a:endParaRPr kumimoji="1" lang="zh-CN" altLang="en-US" sz="28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238C39F-CF9D-D2ED-8231-00ABC35A1AF1}"/>
              </a:ext>
            </a:extLst>
          </p:cNvPr>
          <p:cNvSpPr txBox="1"/>
          <p:nvPr/>
        </p:nvSpPr>
        <p:spPr>
          <a:xfrm>
            <a:off x="10758428" y="6157506"/>
            <a:ext cx="298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t</a:t>
            </a:r>
            <a:endParaRPr kumimoji="1"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A42FEBE1-6229-D512-91A5-3B45CCF9C3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16947"/>
                <a:ext cx="10515600" cy="2102812"/>
              </a:xfrm>
            </p:spPr>
            <p:txBody>
              <a:bodyPr anchor="t">
                <a:normAutofit lnSpcReduction="10000"/>
              </a:bodyPr>
              <a:lstStyle/>
              <a:p>
                <a:pPr marL="0" indent="0">
                  <a:buNone/>
                </a:pPr>
                <a:r>
                  <a:rPr kumimoji="1" lang="en-US" altLang="zh-CN" b="1" u="sng" dirty="0">
                    <a:solidFill>
                      <a:schemeClr val="bg1">
                        <a:lumMod val="85000"/>
                      </a:schemeClr>
                    </a:solidFill>
                  </a:rPr>
                  <a:t>Main challenge:</a:t>
                </a:r>
                <a:r>
                  <a:rPr kumimoji="1" lang="en-US" altLang="zh-CN" dirty="0">
                    <a:solidFill>
                      <a:schemeClr val="bg1">
                        <a:lumMod val="85000"/>
                      </a:schemeClr>
                    </a:solidFill>
                  </a:rPr>
                  <a:t> Find the </a:t>
                </a:r>
                <a:r>
                  <a:rPr kumimoji="1" lang="en-US" altLang="zh-CN" b="1" dirty="0">
                    <a:solidFill>
                      <a:schemeClr val="bg1">
                        <a:lumMod val="85000"/>
                      </a:schemeClr>
                    </a:solidFill>
                  </a:rPr>
                  <a:t>sub-detour</a:t>
                </a:r>
              </a:p>
              <a:p>
                <a:r>
                  <a:rPr kumimoji="1" lang="en-US" altLang="zh-CN" dirty="0">
                    <a:solidFill>
                      <a:schemeClr val="bg1">
                        <a:lumMod val="85000"/>
                      </a:schemeClr>
                    </a:solidFill>
                  </a:rPr>
                  <a:t>Sub-case 2: sub-detour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kumimoji="1" lang="en-US" altLang="zh-CN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kumimoji="1" lang="en-US" altLang="zh-CN" dirty="0">
                    <a:solidFill>
                      <a:schemeClr val="bg1">
                        <a:lumMod val="85000"/>
                      </a:schemeClr>
                    </a:solidFill>
                  </a:rPr>
                  <a:t> for some parameter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kumimoji="1" lang="en-US" altLang="zh-CN" i="1" dirty="0"/>
              </a:p>
              <a:p>
                <a:r>
                  <a:rPr kumimoji="1" lang="en-US" altLang="zh-CN" b="1" dirty="0">
                    <a:solidFill>
                      <a:schemeClr val="bg1">
                        <a:lumMod val="85000"/>
                      </a:schemeClr>
                    </a:solidFill>
                  </a:rPr>
                  <a:t>Observation:</a:t>
                </a:r>
                <a:r>
                  <a:rPr kumimoji="1" lang="en-US" altLang="zh-CN" dirty="0">
                    <a:solidFill>
                      <a:schemeClr val="bg1">
                        <a:lumMod val="85000"/>
                      </a:schemeClr>
                    </a:solidFill>
                  </a:rPr>
                  <a:t> when detours are 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𝒈</m:t>
                    </m:r>
                  </m:oMath>
                </a14:m>
                <a:r>
                  <a:rPr kumimoji="1" lang="en-US" altLang="zh-CN" b="1" dirty="0">
                    <a:solidFill>
                      <a:schemeClr val="bg1">
                        <a:lumMod val="85000"/>
                      </a:schemeClr>
                    </a:solidFill>
                  </a:rPr>
                  <a:t>-apart</a:t>
                </a:r>
                <a:r>
                  <a:rPr kumimoji="1" lang="en-US" altLang="zh-CN" dirty="0">
                    <a:solidFill>
                      <a:schemeClr val="bg1">
                        <a:lumMod val="85000"/>
                      </a:schemeClr>
                    </a:solidFill>
                  </a:rPr>
                  <a:t> and the sub-detours are</a:t>
                </a:r>
                <a:r>
                  <a:rPr kumimoji="1" lang="en-US" altLang="zh-CN" dirty="0"/>
                  <a:t> roughly 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at the same height</a:t>
                </a:r>
                <a:r>
                  <a:rPr kumimoji="1" lang="en-US" altLang="zh-CN" dirty="0">
                    <a:solidFill>
                      <a:schemeClr val="bg1">
                        <a:lumMod val="85000"/>
                      </a:schemeClr>
                    </a:solidFill>
                  </a:rPr>
                  <a:t>, the sub-detours are </a:t>
                </a:r>
                <a:r>
                  <a:rPr kumimoji="1" lang="en-US" altLang="zh-CN" b="1" dirty="0">
                    <a:solidFill>
                      <a:schemeClr val="bg1">
                        <a:lumMod val="85000"/>
                      </a:schemeClr>
                    </a:solidFill>
                  </a:rPr>
                  <a:t>vertex-disjoint</a:t>
                </a:r>
              </a:p>
              <a:p>
                <a:endParaRPr kumimoji="1" lang="en-US" altLang="zh-CN" i="1" dirty="0"/>
              </a:p>
            </p:txBody>
          </p:sp>
        </mc:Choice>
        <mc:Fallback xmlns="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A42FEBE1-6229-D512-91A5-3B45CCF9C3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16947"/>
                <a:ext cx="10515600" cy="2102812"/>
              </a:xfrm>
              <a:blipFill>
                <a:blip r:embed="rId2"/>
                <a:stretch>
                  <a:fillRect l="-1217" t="-6377" r="-220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形 12" descr="十字架徽章 纯色填充">
            <a:extLst>
              <a:ext uri="{FF2B5EF4-FFF2-40B4-BE49-F238E27FC236}">
                <a16:creationId xmlns:a16="http://schemas.microsoft.com/office/drawing/2014/main" id="{8BAEE99F-E5EC-AB5F-73BB-F6F4F8335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64004" y="4459208"/>
            <a:ext cx="455460" cy="455460"/>
          </a:xfrm>
          <a:prstGeom prst="rect">
            <a:avLst/>
          </a:prstGeom>
        </p:spPr>
      </p:pic>
      <p:pic>
        <p:nvPicPr>
          <p:cNvPr id="12" name="图形 11" descr="十字架徽章 纯色填充">
            <a:extLst>
              <a:ext uri="{FF2B5EF4-FFF2-40B4-BE49-F238E27FC236}">
                <a16:creationId xmlns:a16="http://schemas.microsoft.com/office/drawing/2014/main" id="{20995627-6C14-4827-7E6E-9A1202E00E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54970" y="5865082"/>
            <a:ext cx="455460" cy="455460"/>
          </a:xfrm>
          <a:prstGeom prst="rect">
            <a:avLst/>
          </a:prstGeom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0086D115-12CF-5B9C-9CBB-3667C11EDABC}"/>
              </a:ext>
            </a:extLst>
          </p:cNvPr>
          <p:cNvSpPr/>
          <p:nvPr/>
        </p:nvSpPr>
        <p:spPr>
          <a:xfrm>
            <a:off x="2467033" y="5955508"/>
            <a:ext cx="251999" cy="251999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67C175ED-1E36-751B-CB5F-E59CE085C4AF}"/>
              </a:ext>
            </a:extLst>
          </p:cNvPr>
          <p:cNvSpPr/>
          <p:nvPr/>
        </p:nvSpPr>
        <p:spPr>
          <a:xfrm>
            <a:off x="4135691" y="5955507"/>
            <a:ext cx="251999" cy="251999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任意形状 6">
            <a:extLst>
              <a:ext uri="{FF2B5EF4-FFF2-40B4-BE49-F238E27FC236}">
                <a16:creationId xmlns:a16="http://schemas.microsoft.com/office/drawing/2014/main" id="{5738AEEF-7750-AB26-1459-735D6E7DC62B}"/>
              </a:ext>
            </a:extLst>
          </p:cNvPr>
          <p:cNvSpPr/>
          <p:nvPr/>
        </p:nvSpPr>
        <p:spPr>
          <a:xfrm>
            <a:off x="1489278" y="3967700"/>
            <a:ext cx="1302456" cy="1244646"/>
          </a:xfrm>
          <a:custGeom>
            <a:avLst/>
            <a:gdLst>
              <a:gd name="connsiteX0" fmla="*/ 1041199 w 1302456"/>
              <a:gd name="connsiteY0" fmla="*/ 1244646 h 1244646"/>
              <a:gd name="connsiteX1" fmla="*/ 170342 w 1302456"/>
              <a:gd name="connsiteY1" fmla="*/ 925332 h 1244646"/>
              <a:gd name="connsiteX2" fmla="*/ 25199 w 1302456"/>
              <a:gd name="connsiteY2" fmla="*/ 417332 h 1244646"/>
              <a:gd name="connsiteX3" fmla="*/ 504170 w 1302456"/>
              <a:gd name="connsiteY3" fmla="*/ 10932 h 1244646"/>
              <a:gd name="connsiteX4" fmla="*/ 1302456 w 1302456"/>
              <a:gd name="connsiteY4" fmla="*/ 156074 h 124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2456" h="1244646">
                <a:moveTo>
                  <a:pt x="1041199" y="1244646"/>
                </a:moveTo>
                <a:cubicBezTo>
                  <a:pt x="690437" y="1153932"/>
                  <a:pt x="339675" y="1063218"/>
                  <a:pt x="170342" y="925332"/>
                </a:cubicBezTo>
                <a:cubicBezTo>
                  <a:pt x="1009" y="787446"/>
                  <a:pt x="-30439" y="569732"/>
                  <a:pt x="25199" y="417332"/>
                </a:cubicBezTo>
                <a:cubicBezTo>
                  <a:pt x="80837" y="264932"/>
                  <a:pt x="291294" y="54475"/>
                  <a:pt x="504170" y="10932"/>
                </a:cubicBezTo>
                <a:cubicBezTo>
                  <a:pt x="717046" y="-32611"/>
                  <a:pt x="1009751" y="61731"/>
                  <a:pt x="1302456" y="156074"/>
                </a:cubicBezTo>
              </a:path>
            </a:pathLst>
          </a:custGeom>
          <a:noFill/>
          <a:ln w="31750">
            <a:solidFill>
              <a:srgbClr val="00B0F0">
                <a:alpha val="20000"/>
              </a:srgb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4C56A93F-7F63-5D77-CE75-6A2509186948}"/>
              </a:ext>
            </a:extLst>
          </p:cNvPr>
          <p:cNvSpPr/>
          <p:nvPr/>
        </p:nvSpPr>
        <p:spPr>
          <a:xfrm>
            <a:off x="2539735" y="5091264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0ADDC10E-57B4-28D9-43CE-35EB5F0DDB3B}"/>
              </a:ext>
            </a:extLst>
          </p:cNvPr>
          <p:cNvSpPr/>
          <p:nvPr/>
        </p:nvSpPr>
        <p:spPr>
          <a:xfrm>
            <a:off x="2821400" y="4035530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任意形状 14">
            <a:extLst>
              <a:ext uri="{FF2B5EF4-FFF2-40B4-BE49-F238E27FC236}">
                <a16:creationId xmlns:a16="http://schemas.microsoft.com/office/drawing/2014/main" id="{BD159C20-1E58-5180-4D2E-17A945C70801}"/>
              </a:ext>
            </a:extLst>
          </p:cNvPr>
          <p:cNvSpPr/>
          <p:nvPr/>
        </p:nvSpPr>
        <p:spPr>
          <a:xfrm>
            <a:off x="7869149" y="3753304"/>
            <a:ext cx="1665573" cy="2139204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0" name="图形 19" descr="十字架徽章 纯色填充">
            <a:extLst>
              <a:ext uri="{FF2B5EF4-FFF2-40B4-BE49-F238E27FC236}">
                <a16:creationId xmlns:a16="http://schemas.microsoft.com/office/drawing/2014/main" id="{59201533-8D85-7581-A633-854E879F1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6552" y="4459208"/>
            <a:ext cx="455460" cy="455460"/>
          </a:xfrm>
          <a:prstGeom prst="rect">
            <a:avLst/>
          </a:prstGeom>
        </p:spPr>
      </p:pic>
      <p:pic>
        <p:nvPicPr>
          <p:cNvPr id="21" name="图形 20" descr="十字架徽章 纯色填充">
            <a:extLst>
              <a:ext uri="{FF2B5EF4-FFF2-40B4-BE49-F238E27FC236}">
                <a16:creationId xmlns:a16="http://schemas.microsoft.com/office/drawing/2014/main" id="{E383C2A6-28AA-4C17-F385-E1C91FADD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27518" y="5865082"/>
            <a:ext cx="455460" cy="455460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598530A0-9958-DC68-C201-30EF71EEB0EC}"/>
              </a:ext>
            </a:extLst>
          </p:cNvPr>
          <p:cNvSpPr/>
          <p:nvPr/>
        </p:nvSpPr>
        <p:spPr>
          <a:xfrm>
            <a:off x="7739581" y="5955508"/>
            <a:ext cx="251999" cy="251999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B3565691-EC75-50C4-443D-3A3C7A96ABF9}"/>
              </a:ext>
            </a:extLst>
          </p:cNvPr>
          <p:cNvSpPr/>
          <p:nvPr/>
        </p:nvSpPr>
        <p:spPr>
          <a:xfrm>
            <a:off x="9408239" y="5955507"/>
            <a:ext cx="251999" cy="251999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4" name="任意形状 23">
            <a:extLst>
              <a:ext uri="{FF2B5EF4-FFF2-40B4-BE49-F238E27FC236}">
                <a16:creationId xmlns:a16="http://schemas.microsoft.com/office/drawing/2014/main" id="{CC0CF488-6DF9-E5A6-29C9-33E17784CA0F}"/>
              </a:ext>
            </a:extLst>
          </p:cNvPr>
          <p:cNvSpPr/>
          <p:nvPr/>
        </p:nvSpPr>
        <p:spPr>
          <a:xfrm>
            <a:off x="6761826" y="3967700"/>
            <a:ext cx="1302456" cy="1244646"/>
          </a:xfrm>
          <a:custGeom>
            <a:avLst/>
            <a:gdLst>
              <a:gd name="connsiteX0" fmla="*/ 1041199 w 1302456"/>
              <a:gd name="connsiteY0" fmla="*/ 1244646 h 1244646"/>
              <a:gd name="connsiteX1" fmla="*/ 170342 w 1302456"/>
              <a:gd name="connsiteY1" fmla="*/ 925332 h 1244646"/>
              <a:gd name="connsiteX2" fmla="*/ 25199 w 1302456"/>
              <a:gd name="connsiteY2" fmla="*/ 417332 h 1244646"/>
              <a:gd name="connsiteX3" fmla="*/ 504170 w 1302456"/>
              <a:gd name="connsiteY3" fmla="*/ 10932 h 1244646"/>
              <a:gd name="connsiteX4" fmla="*/ 1302456 w 1302456"/>
              <a:gd name="connsiteY4" fmla="*/ 156074 h 124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2456" h="1244646">
                <a:moveTo>
                  <a:pt x="1041199" y="1244646"/>
                </a:moveTo>
                <a:cubicBezTo>
                  <a:pt x="690437" y="1153932"/>
                  <a:pt x="339675" y="1063218"/>
                  <a:pt x="170342" y="925332"/>
                </a:cubicBezTo>
                <a:cubicBezTo>
                  <a:pt x="1009" y="787446"/>
                  <a:pt x="-30439" y="569732"/>
                  <a:pt x="25199" y="417332"/>
                </a:cubicBezTo>
                <a:cubicBezTo>
                  <a:pt x="80837" y="264932"/>
                  <a:pt x="291294" y="54475"/>
                  <a:pt x="504170" y="10932"/>
                </a:cubicBezTo>
                <a:cubicBezTo>
                  <a:pt x="717046" y="-32611"/>
                  <a:pt x="1009751" y="61731"/>
                  <a:pt x="1302456" y="156074"/>
                </a:cubicBezTo>
              </a:path>
            </a:pathLst>
          </a:custGeom>
          <a:noFill/>
          <a:ln w="31750">
            <a:solidFill>
              <a:srgbClr val="00B0F0">
                <a:alpha val="20000"/>
              </a:srgb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1BB86FCE-53FA-ADB0-741C-F051671258CF}"/>
              </a:ext>
            </a:extLst>
          </p:cNvPr>
          <p:cNvSpPr/>
          <p:nvPr/>
        </p:nvSpPr>
        <p:spPr>
          <a:xfrm>
            <a:off x="7812283" y="5091264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44FDA4AF-CD9D-8597-A432-C315470BB58C}"/>
              </a:ext>
            </a:extLst>
          </p:cNvPr>
          <p:cNvSpPr/>
          <p:nvPr/>
        </p:nvSpPr>
        <p:spPr>
          <a:xfrm>
            <a:off x="8093948" y="4035530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A907D1E6-32D7-317B-EACE-2D40C69B8339}"/>
              </a:ext>
            </a:extLst>
          </p:cNvPr>
          <p:cNvCxnSpPr>
            <a:cxnSpLocks/>
          </p:cNvCxnSpPr>
          <p:nvPr/>
        </p:nvCxnSpPr>
        <p:spPr>
          <a:xfrm flipH="1">
            <a:off x="2366682" y="5370157"/>
            <a:ext cx="5821395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线连接符 28">
            <a:extLst>
              <a:ext uri="{FF2B5EF4-FFF2-40B4-BE49-F238E27FC236}">
                <a16:creationId xmlns:a16="http://schemas.microsoft.com/office/drawing/2014/main" id="{F4AD409B-F2F5-6381-48EF-41FC5506957C}"/>
              </a:ext>
            </a:extLst>
          </p:cNvPr>
          <p:cNvCxnSpPr>
            <a:cxnSpLocks/>
          </p:cNvCxnSpPr>
          <p:nvPr/>
        </p:nvCxnSpPr>
        <p:spPr>
          <a:xfrm flipH="1">
            <a:off x="2366682" y="6081508"/>
            <a:ext cx="5821395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8AAA4D07-A254-399D-1A43-BCE88BD27DC9}"/>
              </a:ext>
            </a:extLst>
          </p:cNvPr>
          <p:cNvSpPr txBox="1"/>
          <p:nvPr/>
        </p:nvSpPr>
        <p:spPr>
          <a:xfrm>
            <a:off x="2043504" y="5292896"/>
            <a:ext cx="3497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>
                <a:solidFill>
                  <a:srgbClr val="FF0000"/>
                </a:solidFill>
              </a:rPr>
              <a:t>{</a:t>
            </a:r>
            <a:endParaRPr kumimoji="1" lang="zh-CN" altLang="en-US" sz="4400" dirty="0">
              <a:solidFill>
                <a:srgbClr val="FF0000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6AB8566-5F72-F542-2D8E-7B6F6B835DD6}"/>
              </a:ext>
            </a:extLst>
          </p:cNvPr>
          <p:cNvSpPr txBox="1"/>
          <p:nvPr/>
        </p:nvSpPr>
        <p:spPr>
          <a:xfrm>
            <a:off x="8165266" y="5271906"/>
            <a:ext cx="3497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>
                <a:solidFill>
                  <a:srgbClr val="FF0000"/>
                </a:solidFill>
              </a:rPr>
              <a:t>}</a:t>
            </a:r>
            <a:endParaRPr kumimoji="1" lang="zh-CN" altLang="en-US" sz="4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3331F068-B06E-92B2-2ED3-7487EA9B49E7}"/>
                  </a:ext>
                </a:extLst>
              </p:cNvPr>
              <p:cNvSpPr txBox="1"/>
              <p:nvPr/>
            </p:nvSpPr>
            <p:spPr>
              <a:xfrm>
                <a:off x="1733459" y="5496488"/>
                <a:ext cx="4464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3331F068-B06E-92B2-2ED3-7487EA9B49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3459" y="5496488"/>
                <a:ext cx="446404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565C0047-00D5-2C66-B654-44E8F6D2E49D}"/>
                  </a:ext>
                </a:extLst>
              </p:cNvPr>
              <p:cNvSpPr txBox="1"/>
              <p:nvPr/>
            </p:nvSpPr>
            <p:spPr>
              <a:xfrm>
                <a:off x="8408079" y="5501878"/>
                <a:ext cx="10052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kumimoji="1"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565C0047-00D5-2C66-B654-44E8F6D2E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8079" y="5501878"/>
                <a:ext cx="1005275" cy="461665"/>
              </a:xfrm>
              <a:prstGeom prst="rect">
                <a:avLst/>
              </a:prstGeom>
              <a:blipFill>
                <a:blip r:embed="rId8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5892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形状 2">
            <a:extLst>
              <a:ext uri="{FF2B5EF4-FFF2-40B4-BE49-F238E27FC236}">
                <a16:creationId xmlns:a16="http://schemas.microsoft.com/office/drawing/2014/main" id="{01AF00E5-ED91-7057-A8AF-DC5343B26D21}"/>
              </a:ext>
            </a:extLst>
          </p:cNvPr>
          <p:cNvSpPr/>
          <p:nvPr/>
        </p:nvSpPr>
        <p:spPr>
          <a:xfrm>
            <a:off x="2596601" y="3753304"/>
            <a:ext cx="1665573" cy="2139204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>
                <a:alpha val="20000"/>
              </a:srgb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6C2952B-4101-7798-B05B-BDC5E8246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Dual-Failure RP in Unweighted Digraphs</a:t>
            </a:r>
            <a:endParaRPr kumimoji="1" lang="zh-CN" altLang="en-US" dirty="0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F626461E-21C4-D6E0-72ED-D81C8F5D6488}"/>
              </a:ext>
            </a:extLst>
          </p:cNvPr>
          <p:cNvSpPr/>
          <p:nvPr/>
        </p:nvSpPr>
        <p:spPr>
          <a:xfrm>
            <a:off x="1181572" y="5955508"/>
            <a:ext cx="251999" cy="251999"/>
          </a:xfrm>
          <a:prstGeom prst="ellipse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5901E190-1C94-DA15-5E0F-FC1319941A69}"/>
              </a:ext>
            </a:extLst>
          </p:cNvPr>
          <p:cNvSpPr/>
          <p:nvPr/>
        </p:nvSpPr>
        <p:spPr>
          <a:xfrm>
            <a:off x="10758428" y="5978117"/>
            <a:ext cx="251999" cy="251999"/>
          </a:xfrm>
          <a:prstGeom prst="ellipse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6" name="直线箭头连接符 5">
            <a:extLst>
              <a:ext uri="{FF2B5EF4-FFF2-40B4-BE49-F238E27FC236}">
                <a16:creationId xmlns:a16="http://schemas.microsoft.com/office/drawing/2014/main" id="{14BBC513-55BA-15D2-3D00-394438705709}"/>
              </a:ext>
            </a:extLst>
          </p:cNvPr>
          <p:cNvCxnSpPr>
            <a:cxnSpLocks/>
            <a:stCxn id="4" idx="6"/>
            <a:endCxn id="5" idx="2"/>
          </p:cNvCxnSpPr>
          <p:nvPr/>
        </p:nvCxnSpPr>
        <p:spPr>
          <a:xfrm>
            <a:off x="1433571" y="6081508"/>
            <a:ext cx="9324857" cy="22609"/>
          </a:xfrm>
          <a:prstGeom prst="straightConnector1">
            <a:avLst/>
          </a:prstGeom>
          <a:ln w="31750">
            <a:solidFill>
              <a:schemeClr val="tx1">
                <a:alpha val="25000"/>
              </a:schemeClr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7DBCEF3D-436C-2EDA-F437-E6DDF749E49D}"/>
              </a:ext>
            </a:extLst>
          </p:cNvPr>
          <p:cNvSpPr txBox="1"/>
          <p:nvPr/>
        </p:nvSpPr>
        <p:spPr>
          <a:xfrm>
            <a:off x="1158738" y="6100058"/>
            <a:ext cx="330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s</a:t>
            </a:r>
            <a:endParaRPr kumimoji="1" lang="zh-CN" altLang="en-US" sz="28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238C39F-CF9D-D2ED-8231-00ABC35A1AF1}"/>
              </a:ext>
            </a:extLst>
          </p:cNvPr>
          <p:cNvSpPr txBox="1"/>
          <p:nvPr/>
        </p:nvSpPr>
        <p:spPr>
          <a:xfrm>
            <a:off x="10758428" y="6157506"/>
            <a:ext cx="298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t</a:t>
            </a:r>
            <a:endParaRPr kumimoji="1"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A42FEBE1-6229-D512-91A5-3B45CCF9C3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16947"/>
                <a:ext cx="10515600" cy="2518583"/>
              </a:xfrm>
            </p:spPr>
            <p:txBody>
              <a:bodyPr anchor="t"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kumimoji="1" lang="en-US" altLang="zh-CN" b="1" u="sng" dirty="0">
                    <a:solidFill>
                      <a:schemeClr val="bg1">
                        <a:lumMod val="85000"/>
                      </a:schemeClr>
                    </a:solidFill>
                  </a:rPr>
                  <a:t>Main challenge:</a:t>
                </a:r>
                <a:r>
                  <a:rPr kumimoji="1" lang="en-US" altLang="zh-CN" dirty="0">
                    <a:solidFill>
                      <a:schemeClr val="bg1">
                        <a:lumMod val="85000"/>
                      </a:schemeClr>
                    </a:solidFill>
                  </a:rPr>
                  <a:t> Find the </a:t>
                </a:r>
                <a:r>
                  <a:rPr kumimoji="1" lang="en-US" altLang="zh-CN" b="1" dirty="0">
                    <a:solidFill>
                      <a:schemeClr val="bg1">
                        <a:lumMod val="85000"/>
                      </a:schemeClr>
                    </a:solidFill>
                  </a:rPr>
                  <a:t>sub-detour</a:t>
                </a:r>
              </a:p>
              <a:p>
                <a:r>
                  <a:rPr kumimoji="1" lang="en-US" altLang="zh-CN" dirty="0">
                    <a:solidFill>
                      <a:schemeClr val="bg1">
                        <a:lumMod val="85000"/>
                      </a:schemeClr>
                    </a:solidFill>
                  </a:rPr>
                  <a:t>Sub-case 2: sub-detour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kumimoji="1" lang="en-US" altLang="zh-CN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kumimoji="1" lang="en-US" altLang="zh-CN" dirty="0">
                    <a:solidFill>
                      <a:schemeClr val="bg1">
                        <a:lumMod val="85000"/>
                      </a:schemeClr>
                    </a:solidFill>
                  </a:rPr>
                  <a:t> for some parameter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kumimoji="1" lang="en-US" altLang="zh-CN" i="1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r>
                  <a:rPr kumimoji="1" lang="en-US" altLang="zh-CN" b="1" dirty="0">
                    <a:solidFill>
                      <a:schemeClr val="bg1">
                        <a:lumMod val="85000"/>
                      </a:schemeClr>
                    </a:solidFill>
                  </a:rPr>
                  <a:t>Observation:</a:t>
                </a:r>
                <a:r>
                  <a:rPr kumimoji="1" lang="en-US" altLang="zh-CN" dirty="0">
                    <a:solidFill>
                      <a:schemeClr val="bg1">
                        <a:lumMod val="85000"/>
                      </a:schemeClr>
                    </a:solidFill>
                  </a:rPr>
                  <a:t> when detours are 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𝒈</m:t>
                    </m:r>
                  </m:oMath>
                </a14:m>
                <a:r>
                  <a:rPr kumimoji="1" lang="en-US" altLang="zh-CN" b="1" dirty="0">
                    <a:solidFill>
                      <a:schemeClr val="bg1">
                        <a:lumMod val="85000"/>
                      </a:schemeClr>
                    </a:solidFill>
                  </a:rPr>
                  <a:t>-apart</a:t>
                </a:r>
                <a:r>
                  <a:rPr kumimoji="1" lang="en-US" altLang="zh-CN" dirty="0">
                    <a:solidFill>
                      <a:schemeClr val="bg1">
                        <a:lumMod val="85000"/>
                      </a:schemeClr>
                    </a:solidFill>
                  </a:rPr>
                  <a:t> and the sub-detours are roughly </a:t>
                </a:r>
                <a:r>
                  <a:rPr kumimoji="1" lang="en-US" altLang="zh-CN" b="1" dirty="0">
                    <a:solidFill>
                      <a:schemeClr val="bg1">
                        <a:lumMod val="85000"/>
                      </a:schemeClr>
                    </a:solidFill>
                  </a:rPr>
                  <a:t>at the same height</a:t>
                </a:r>
                <a:r>
                  <a:rPr kumimoji="1" lang="en-US" altLang="zh-CN" dirty="0">
                    <a:solidFill>
                      <a:schemeClr val="bg1">
                        <a:lumMod val="85000"/>
                      </a:schemeClr>
                    </a:solidFill>
                  </a:rPr>
                  <a:t>, the </a:t>
                </a:r>
                <a:r>
                  <a:rPr kumimoji="1" lang="en-US" altLang="zh-CN" dirty="0"/>
                  <a:t>sub-detours are </a:t>
                </a:r>
                <a:r>
                  <a:rPr kumimoji="1" lang="en-US" altLang="zh-CN" b="1" dirty="0"/>
                  <a:t>vertex-disjoint</a:t>
                </a:r>
              </a:p>
              <a:p>
                <a:r>
                  <a:rPr kumimoji="1" lang="en-US" altLang="zh-CN" dirty="0"/>
                  <a:t>Compute two sub-detours using BFS </a:t>
                </a:r>
                <a:r>
                  <a:rPr kumimoji="1" lang="en-US" altLang="zh-CN" b="1" dirty="0"/>
                  <a:t>simultaneously</a:t>
                </a:r>
              </a:p>
            </p:txBody>
          </p:sp>
        </mc:Choice>
        <mc:Fallback xmlns="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A42FEBE1-6229-D512-91A5-3B45CCF9C3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16947"/>
                <a:ext cx="10515600" cy="2518583"/>
              </a:xfrm>
              <a:blipFill>
                <a:blip r:embed="rId2"/>
                <a:stretch>
                  <a:fillRect l="-1043" t="-4600" b="-1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形 12" descr="十字架徽章 纯色填充">
            <a:extLst>
              <a:ext uri="{FF2B5EF4-FFF2-40B4-BE49-F238E27FC236}">
                <a16:creationId xmlns:a16="http://schemas.microsoft.com/office/drawing/2014/main" id="{8BAEE99F-E5EC-AB5F-73BB-F6F4F8335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64004" y="4459208"/>
            <a:ext cx="455460" cy="455460"/>
          </a:xfrm>
          <a:prstGeom prst="rect">
            <a:avLst/>
          </a:prstGeom>
        </p:spPr>
      </p:pic>
      <p:pic>
        <p:nvPicPr>
          <p:cNvPr id="12" name="图形 11" descr="十字架徽章 纯色填充">
            <a:extLst>
              <a:ext uri="{FF2B5EF4-FFF2-40B4-BE49-F238E27FC236}">
                <a16:creationId xmlns:a16="http://schemas.microsoft.com/office/drawing/2014/main" id="{20995627-6C14-4827-7E6E-9A1202E00E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54970" y="5865082"/>
            <a:ext cx="455460" cy="455460"/>
          </a:xfrm>
          <a:prstGeom prst="rect">
            <a:avLst/>
          </a:prstGeom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0086D115-12CF-5B9C-9CBB-3667C11EDABC}"/>
              </a:ext>
            </a:extLst>
          </p:cNvPr>
          <p:cNvSpPr/>
          <p:nvPr/>
        </p:nvSpPr>
        <p:spPr>
          <a:xfrm>
            <a:off x="2467033" y="5955508"/>
            <a:ext cx="251999" cy="251999"/>
          </a:xfrm>
          <a:prstGeom prst="ellipse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67C175ED-1E36-751B-CB5F-E59CE085C4AF}"/>
              </a:ext>
            </a:extLst>
          </p:cNvPr>
          <p:cNvSpPr/>
          <p:nvPr/>
        </p:nvSpPr>
        <p:spPr>
          <a:xfrm>
            <a:off x="4135691" y="5955507"/>
            <a:ext cx="251999" cy="251999"/>
          </a:xfrm>
          <a:prstGeom prst="ellipse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任意形状 6">
            <a:extLst>
              <a:ext uri="{FF2B5EF4-FFF2-40B4-BE49-F238E27FC236}">
                <a16:creationId xmlns:a16="http://schemas.microsoft.com/office/drawing/2014/main" id="{5738AEEF-7750-AB26-1459-735D6E7DC62B}"/>
              </a:ext>
            </a:extLst>
          </p:cNvPr>
          <p:cNvSpPr/>
          <p:nvPr/>
        </p:nvSpPr>
        <p:spPr>
          <a:xfrm>
            <a:off x="1489278" y="3967700"/>
            <a:ext cx="1302456" cy="1244646"/>
          </a:xfrm>
          <a:custGeom>
            <a:avLst/>
            <a:gdLst>
              <a:gd name="connsiteX0" fmla="*/ 1041199 w 1302456"/>
              <a:gd name="connsiteY0" fmla="*/ 1244646 h 1244646"/>
              <a:gd name="connsiteX1" fmla="*/ 170342 w 1302456"/>
              <a:gd name="connsiteY1" fmla="*/ 925332 h 1244646"/>
              <a:gd name="connsiteX2" fmla="*/ 25199 w 1302456"/>
              <a:gd name="connsiteY2" fmla="*/ 417332 h 1244646"/>
              <a:gd name="connsiteX3" fmla="*/ 504170 w 1302456"/>
              <a:gd name="connsiteY3" fmla="*/ 10932 h 1244646"/>
              <a:gd name="connsiteX4" fmla="*/ 1302456 w 1302456"/>
              <a:gd name="connsiteY4" fmla="*/ 156074 h 124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2456" h="1244646">
                <a:moveTo>
                  <a:pt x="1041199" y="1244646"/>
                </a:moveTo>
                <a:cubicBezTo>
                  <a:pt x="690437" y="1153932"/>
                  <a:pt x="339675" y="1063218"/>
                  <a:pt x="170342" y="925332"/>
                </a:cubicBezTo>
                <a:cubicBezTo>
                  <a:pt x="1009" y="787446"/>
                  <a:pt x="-30439" y="569732"/>
                  <a:pt x="25199" y="417332"/>
                </a:cubicBezTo>
                <a:cubicBezTo>
                  <a:pt x="80837" y="264932"/>
                  <a:pt x="291294" y="54475"/>
                  <a:pt x="504170" y="10932"/>
                </a:cubicBezTo>
                <a:cubicBezTo>
                  <a:pt x="717046" y="-32611"/>
                  <a:pt x="1009751" y="61731"/>
                  <a:pt x="1302456" y="156074"/>
                </a:cubicBezTo>
              </a:path>
            </a:pathLst>
          </a:custGeom>
          <a:noFill/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4C56A93F-7F63-5D77-CE75-6A2509186948}"/>
              </a:ext>
            </a:extLst>
          </p:cNvPr>
          <p:cNvSpPr/>
          <p:nvPr/>
        </p:nvSpPr>
        <p:spPr>
          <a:xfrm>
            <a:off x="2539735" y="5091264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0ADDC10E-57B4-28D9-43CE-35EB5F0DDB3B}"/>
              </a:ext>
            </a:extLst>
          </p:cNvPr>
          <p:cNvSpPr/>
          <p:nvPr/>
        </p:nvSpPr>
        <p:spPr>
          <a:xfrm>
            <a:off x="2821400" y="4035530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任意形状 14">
            <a:extLst>
              <a:ext uri="{FF2B5EF4-FFF2-40B4-BE49-F238E27FC236}">
                <a16:creationId xmlns:a16="http://schemas.microsoft.com/office/drawing/2014/main" id="{BD159C20-1E58-5180-4D2E-17A945C70801}"/>
              </a:ext>
            </a:extLst>
          </p:cNvPr>
          <p:cNvSpPr/>
          <p:nvPr/>
        </p:nvSpPr>
        <p:spPr>
          <a:xfrm>
            <a:off x="7869149" y="3753304"/>
            <a:ext cx="1665573" cy="2139204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>
                <a:alpha val="20000"/>
              </a:srgb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0" name="图形 19" descr="十字架徽章 纯色填充">
            <a:extLst>
              <a:ext uri="{FF2B5EF4-FFF2-40B4-BE49-F238E27FC236}">
                <a16:creationId xmlns:a16="http://schemas.microsoft.com/office/drawing/2014/main" id="{59201533-8D85-7581-A633-854E879F1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6552" y="4459208"/>
            <a:ext cx="455460" cy="455460"/>
          </a:xfrm>
          <a:prstGeom prst="rect">
            <a:avLst/>
          </a:prstGeom>
        </p:spPr>
      </p:pic>
      <p:pic>
        <p:nvPicPr>
          <p:cNvPr id="21" name="图形 20" descr="十字架徽章 纯色填充">
            <a:extLst>
              <a:ext uri="{FF2B5EF4-FFF2-40B4-BE49-F238E27FC236}">
                <a16:creationId xmlns:a16="http://schemas.microsoft.com/office/drawing/2014/main" id="{E383C2A6-28AA-4C17-F385-E1C91FADD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27518" y="5865082"/>
            <a:ext cx="455460" cy="455460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598530A0-9958-DC68-C201-30EF71EEB0EC}"/>
              </a:ext>
            </a:extLst>
          </p:cNvPr>
          <p:cNvSpPr/>
          <p:nvPr/>
        </p:nvSpPr>
        <p:spPr>
          <a:xfrm>
            <a:off x="7739581" y="5955508"/>
            <a:ext cx="251999" cy="251999"/>
          </a:xfrm>
          <a:prstGeom prst="ellipse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B3565691-EC75-50C4-443D-3A3C7A96ABF9}"/>
              </a:ext>
            </a:extLst>
          </p:cNvPr>
          <p:cNvSpPr/>
          <p:nvPr/>
        </p:nvSpPr>
        <p:spPr>
          <a:xfrm>
            <a:off x="9408239" y="5955507"/>
            <a:ext cx="251999" cy="251999"/>
          </a:xfrm>
          <a:prstGeom prst="ellipse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4" name="任意形状 23">
            <a:extLst>
              <a:ext uri="{FF2B5EF4-FFF2-40B4-BE49-F238E27FC236}">
                <a16:creationId xmlns:a16="http://schemas.microsoft.com/office/drawing/2014/main" id="{CC0CF488-6DF9-E5A6-29C9-33E17784CA0F}"/>
              </a:ext>
            </a:extLst>
          </p:cNvPr>
          <p:cNvSpPr/>
          <p:nvPr/>
        </p:nvSpPr>
        <p:spPr>
          <a:xfrm>
            <a:off x="6761826" y="3967700"/>
            <a:ext cx="1302456" cy="1244646"/>
          </a:xfrm>
          <a:custGeom>
            <a:avLst/>
            <a:gdLst>
              <a:gd name="connsiteX0" fmla="*/ 1041199 w 1302456"/>
              <a:gd name="connsiteY0" fmla="*/ 1244646 h 1244646"/>
              <a:gd name="connsiteX1" fmla="*/ 170342 w 1302456"/>
              <a:gd name="connsiteY1" fmla="*/ 925332 h 1244646"/>
              <a:gd name="connsiteX2" fmla="*/ 25199 w 1302456"/>
              <a:gd name="connsiteY2" fmla="*/ 417332 h 1244646"/>
              <a:gd name="connsiteX3" fmla="*/ 504170 w 1302456"/>
              <a:gd name="connsiteY3" fmla="*/ 10932 h 1244646"/>
              <a:gd name="connsiteX4" fmla="*/ 1302456 w 1302456"/>
              <a:gd name="connsiteY4" fmla="*/ 156074 h 124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2456" h="1244646">
                <a:moveTo>
                  <a:pt x="1041199" y="1244646"/>
                </a:moveTo>
                <a:cubicBezTo>
                  <a:pt x="690437" y="1153932"/>
                  <a:pt x="339675" y="1063218"/>
                  <a:pt x="170342" y="925332"/>
                </a:cubicBezTo>
                <a:cubicBezTo>
                  <a:pt x="1009" y="787446"/>
                  <a:pt x="-30439" y="569732"/>
                  <a:pt x="25199" y="417332"/>
                </a:cubicBezTo>
                <a:cubicBezTo>
                  <a:pt x="80837" y="264932"/>
                  <a:pt x="291294" y="54475"/>
                  <a:pt x="504170" y="10932"/>
                </a:cubicBezTo>
                <a:cubicBezTo>
                  <a:pt x="717046" y="-32611"/>
                  <a:pt x="1009751" y="61731"/>
                  <a:pt x="1302456" y="156074"/>
                </a:cubicBezTo>
              </a:path>
            </a:pathLst>
          </a:custGeom>
          <a:noFill/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1BB86FCE-53FA-ADB0-741C-F051671258CF}"/>
              </a:ext>
            </a:extLst>
          </p:cNvPr>
          <p:cNvSpPr/>
          <p:nvPr/>
        </p:nvSpPr>
        <p:spPr>
          <a:xfrm>
            <a:off x="7812283" y="5091264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44FDA4AF-CD9D-8597-A432-C315470BB58C}"/>
              </a:ext>
            </a:extLst>
          </p:cNvPr>
          <p:cNvSpPr/>
          <p:nvPr/>
        </p:nvSpPr>
        <p:spPr>
          <a:xfrm>
            <a:off x="8093948" y="4035530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56524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形状 2">
            <a:extLst>
              <a:ext uri="{FF2B5EF4-FFF2-40B4-BE49-F238E27FC236}">
                <a16:creationId xmlns:a16="http://schemas.microsoft.com/office/drawing/2014/main" id="{01AF00E5-ED91-7057-A8AF-DC5343B26D21}"/>
              </a:ext>
            </a:extLst>
          </p:cNvPr>
          <p:cNvSpPr/>
          <p:nvPr/>
        </p:nvSpPr>
        <p:spPr>
          <a:xfrm>
            <a:off x="2596601" y="3753304"/>
            <a:ext cx="1665573" cy="2139204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6C2952B-4101-7798-B05B-BDC5E8246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Dual-Failure RP in Unweighted Digraphs</a:t>
            </a:r>
            <a:endParaRPr kumimoji="1" lang="zh-CN" altLang="en-US" dirty="0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F626461E-21C4-D6E0-72ED-D81C8F5D6488}"/>
              </a:ext>
            </a:extLst>
          </p:cNvPr>
          <p:cNvSpPr/>
          <p:nvPr/>
        </p:nvSpPr>
        <p:spPr>
          <a:xfrm>
            <a:off x="1181572" y="5955508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5901E190-1C94-DA15-5E0F-FC1319941A69}"/>
              </a:ext>
            </a:extLst>
          </p:cNvPr>
          <p:cNvSpPr/>
          <p:nvPr/>
        </p:nvSpPr>
        <p:spPr>
          <a:xfrm>
            <a:off x="10758428" y="597811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6" name="直线箭头连接符 5">
            <a:extLst>
              <a:ext uri="{FF2B5EF4-FFF2-40B4-BE49-F238E27FC236}">
                <a16:creationId xmlns:a16="http://schemas.microsoft.com/office/drawing/2014/main" id="{14BBC513-55BA-15D2-3D00-394438705709}"/>
              </a:ext>
            </a:extLst>
          </p:cNvPr>
          <p:cNvCxnSpPr>
            <a:cxnSpLocks/>
            <a:stCxn id="4" idx="6"/>
            <a:endCxn id="5" idx="2"/>
          </p:cNvCxnSpPr>
          <p:nvPr/>
        </p:nvCxnSpPr>
        <p:spPr>
          <a:xfrm>
            <a:off x="1433571" y="6081508"/>
            <a:ext cx="9324857" cy="22609"/>
          </a:xfrm>
          <a:prstGeom prst="straightConnector1">
            <a:avLst/>
          </a:prstGeom>
          <a:ln w="31750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7DBCEF3D-436C-2EDA-F437-E6DDF749E49D}"/>
              </a:ext>
            </a:extLst>
          </p:cNvPr>
          <p:cNvSpPr txBox="1"/>
          <p:nvPr/>
        </p:nvSpPr>
        <p:spPr>
          <a:xfrm>
            <a:off x="1158738" y="6100058"/>
            <a:ext cx="330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s</a:t>
            </a:r>
            <a:endParaRPr kumimoji="1" lang="zh-CN" altLang="en-US" sz="28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238C39F-CF9D-D2ED-8231-00ABC35A1AF1}"/>
              </a:ext>
            </a:extLst>
          </p:cNvPr>
          <p:cNvSpPr txBox="1"/>
          <p:nvPr/>
        </p:nvSpPr>
        <p:spPr>
          <a:xfrm>
            <a:off x="10758428" y="6157506"/>
            <a:ext cx="298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t</a:t>
            </a:r>
            <a:endParaRPr kumimoji="1"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A42FEBE1-6229-D512-91A5-3B45CCF9C3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16947"/>
                <a:ext cx="10515600" cy="2125114"/>
              </a:xfrm>
            </p:spPr>
            <p:txBody>
              <a:bodyPr anchor="t">
                <a:normAutofit/>
              </a:bodyPr>
              <a:lstStyle/>
              <a:p>
                <a:pPr marL="0" indent="0">
                  <a:buNone/>
                </a:pPr>
                <a:r>
                  <a:rPr kumimoji="1" lang="en-US" altLang="zh-CN" b="1" u="sng" dirty="0"/>
                  <a:t>Main challenge:</a:t>
                </a:r>
                <a:r>
                  <a:rPr kumimoji="1" lang="en-US" altLang="zh-CN" dirty="0"/>
                  <a:t> Find the </a:t>
                </a:r>
                <a:r>
                  <a:rPr kumimoji="1" lang="en-US" altLang="zh-CN" b="1" dirty="0">
                    <a:solidFill>
                      <a:srgbClr val="00B0F0"/>
                    </a:solidFill>
                  </a:rPr>
                  <a:t>sub-detour</a:t>
                </a:r>
              </a:p>
              <a:p>
                <a:r>
                  <a:rPr kumimoji="1" lang="en-US" altLang="zh-CN" dirty="0"/>
                  <a:t>Sub-case 3: sub-detour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kumimoji="1" lang="en-US" altLang="zh-CN" dirty="0"/>
                  <a:t> for some parameter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kumimoji="1" lang="en-US" altLang="zh-CN" b="1" dirty="0"/>
              </a:p>
            </p:txBody>
          </p:sp>
        </mc:Choice>
        <mc:Fallback xmlns="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A42FEBE1-6229-D512-91A5-3B45CCF9C3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16947"/>
                <a:ext cx="10515600" cy="2125114"/>
              </a:xfrm>
              <a:blipFill>
                <a:blip r:embed="rId2"/>
                <a:stretch>
                  <a:fillRect l="-1206" t="-47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形 12" descr="十字架徽章 纯色填充">
            <a:extLst>
              <a:ext uri="{FF2B5EF4-FFF2-40B4-BE49-F238E27FC236}">
                <a16:creationId xmlns:a16="http://schemas.microsoft.com/office/drawing/2014/main" id="{8BAEE99F-E5EC-AB5F-73BB-F6F4F8335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64004" y="4459208"/>
            <a:ext cx="455460" cy="455460"/>
          </a:xfrm>
          <a:prstGeom prst="rect">
            <a:avLst/>
          </a:prstGeom>
        </p:spPr>
      </p:pic>
      <p:pic>
        <p:nvPicPr>
          <p:cNvPr id="12" name="图形 11" descr="十字架徽章 纯色填充">
            <a:extLst>
              <a:ext uri="{FF2B5EF4-FFF2-40B4-BE49-F238E27FC236}">
                <a16:creationId xmlns:a16="http://schemas.microsoft.com/office/drawing/2014/main" id="{20995627-6C14-4827-7E6E-9A1202E00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4970" y="5865082"/>
            <a:ext cx="455460" cy="455460"/>
          </a:xfrm>
          <a:prstGeom prst="rect">
            <a:avLst/>
          </a:prstGeom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0086D115-12CF-5B9C-9CBB-3667C11EDABC}"/>
              </a:ext>
            </a:extLst>
          </p:cNvPr>
          <p:cNvSpPr/>
          <p:nvPr/>
        </p:nvSpPr>
        <p:spPr>
          <a:xfrm>
            <a:off x="2467033" y="5955508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67C175ED-1E36-751B-CB5F-E59CE085C4AF}"/>
              </a:ext>
            </a:extLst>
          </p:cNvPr>
          <p:cNvSpPr/>
          <p:nvPr/>
        </p:nvSpPr>
        <p:spPr>
          <a:xfrm>
            <a:off x="4135691" y="595550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任意形状 6">
            <a:extLst>
              <a:ext uri="{FF2B5EF4-FFF2-40B4-BE49-F238E27FC236}">
                <a16:creationId xmlns:a16="http://schemas.microsoft.com/office/drawing/2014/main" id="{5738AEEF-7750-AB26-1459-735D6E7DC62B}"/>
              </a:ext>
            </a:extLst>
          </p:cNvPr>
          <p:cNvSpPr/>
          <p:nvPr/>
        </p:nvSpPr>
        <p:spPr>
          <a:xfrm>
            <a:off x="1489278" y="3967700"/>
            <a:ext cx="1302456" cy="1244646"/>
          </a:xfrm>
          <a:custGeom>
            <a:avLst/>
            <a:gdLst>
              <a:gd name="connsiteX0" fmla="*/ 1041199 w 1302456"/>
              <a:gd name="connsiteY0" fmla="*/ 1244646 h 1244646"/>
              <a:gd name="connsiteX1" fmla="*/ 170342 w 1302456"/>
              <a:gd name="connsiteY1" fmla="*/ 925332 h 1244646"/>
              <a:gd name="connsiteX2" fmla="*/ 25199 w 1302456"/>
              <a:gd name="connsiteY2" fmla="*/ 417332 h 1244646"/>
              <a:gd name="connsiteX3" fmla="*/ 504170 w 1302456"/>
              <a:gd name="connsiteY3" fmla="*/ 10932 h 1244646"/>
              <a:gd name="connsiteX4" fmla="*/ 1302456 w 1302456"/>
              <a:gd name="connsiteY4" fmla="*/ 156074 h 124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2456" h="1244646">
                <a:moveTo>
                  <a:pt x="1041199" y="1244646"/>
                </a:moveTo>
                <a:cubicBezTo>
                  <a:pt x="690437" y="1153932"/>
                  <a:pt x="339675" y="1063218"/>
                  <a:pt x="170342" y="925332"/>
                </a:cubicBezTo>
                <a:cubicBezTo>
                  <a:pt x="1009" y="787446"/>
                  <a:pt x="-30439" y="569732"/>
                  <a:pt x="25199" y="417332"/>
                </a:cubicBezTo>
                <a:cubicBezTo>
                  <a:pt x="80837" y="264932"/>
                  <a:pt x="291294" y="54475"/>
                  <a:pt x="504170" y="10932"/>
                </a:cubicBezTo>
                <a:cubicBezTo>
                  <a:pt x="717046" y="-32611"/>
                  <a:pt x="1009751" y="61731"/>
                  <a:pt x="1302456" y="156074"/>
                </a:cubicBezTo>
              </a:path>
            </a:pathLst>
          </a:custGeom>
          <a:noFill/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4C56A93F-7F63-5D77-CE75-6A2509186948}"/>
              </a:ext>
            </a:extLst>
          </p:cNvPr>
          <p:cNvSpPr/>
          <p:nvPr/>
        </p:nvSpPr>
        <p:spPr>
          <a:xfrm>
            <a:off x="2539735" y="5091264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0ADDC10E-57B4-28D9-43CE-35EB5F0DDB3B}"/>
              </a:ext>
            </a:extLst>
          </p:cNvPr>
          <p:cNvSpPr/>
          <p:nvPr/>
        </p:nvSpPr>
        <p:spPr>
          <a:xfrm>
            <a:off x="2821400" y="4035530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任意形状 14">
            <a:extLst>
              <a:ext uri="{FF2B5EF4-FFF2-40B4-BE49-F238E27FC236}">
                <a16:creationId xmlns:a16="http://schemas.microsoft.com/office/drawing/2014/main" id="{BD159C20-1E58-5180-4D2E-17A945C70801}"/>
              </a:ext>
            </a:extLst>
          </p:cNvPr>
          <p:cNvSpPr/>
          <p:nvPr/>
        </p:nvSpPr>
        <p:spPr>
          <a:xfrm>
            <a:off x="7869149" y="3753304"/>
            <a:ext cx="1665573" cy="2139204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0" name="图形 19" descr="十字架徽章 纯色填充">
            <a:extLst>
              <a:ext uri="{FF2B5EF4-FFF2-40B4-BE49-F238E27FC236}">
                <a16:creationId xmlns:a16="http://schemas.microsoft.com/office/drawing/2014/main" id="{59201533-8D85-7581-A633-854E879F1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6552" y="4459208"/>
            <a:ext cx="455460" cy="455460"/>
          </a:xfrm>
          <a:prstGeom prst="rect">
            <a:avLst/>
          </a:prstGeom>
        </p:spPr>
      </p:pic>
      <p:pic>
        <p:nvPicPr>
          <p:cNvPr id="21" name="图形 20" descr="十字架徽章 纯色填充">
            <a:extLst>
              <a:ext uri="{FF2B5EF4-FFF2-40B4-BE49-F238E27FC236}">
                <a16:creationId xmlns:a16="http://schemas.microsoft.com/office/drawing/2014/main" id="{E383C2A6-28AA-4C17-F385-E1C91FADD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7518" y="5865082"/>
            <a:ext cx="455460" cy="455460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598530A0-9958-DC68-C201-30EF71EEB0EC}"/>
              </a:ext>
            </a:extLst>
          </p:cNvPr>
          <p:cNvSpPr/>
          <p:nvPr/>
        </p:nvSpPr>
        <p:spPr>
          <a:xfrm>
            <a:off x="7739581" y="5955508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B3565691-EC75-50C4-443D-3A3C7A96ABF9}"/>
              </a:ext>
            </a:extLst>
          </p:cNvPr>
          <p:cNvSpPr/>
          <p:nvPr/>
        </p:nvSpPr>
        <p:spPr>
          <a:xfrm>
            <a:off x="9408239" y="595550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4" name="任意形状 23">
            <a:extLst>
              <a:ext uri="{FF2B5EF4-FFF2-40B4-BE49-F238E27FC236}">
                <a16:creationId xmlns:a16="http://schemas.microsoft.com/office/drawing/2014/main" id="{CC0CF488-6DF9-E5A6-29C9-33E17784CA0F}"/>
              </a:ext>
            </a:extLst>
          </p:cNvPr>
          <p:cNvSpPr/>
          <p:nvPr/>
        </p:nvSpPr>
        <p:spPr>
          <a:xfrm>
            <a:off x="6761826" y="3967700"/>
            <a:ext cx="1302456" cy="1244646"/>
          </a:xfrm>
          <a:custGeom>
            <a:avLst/>
            <a:gdLst>
              <a:gd name="connsiteX0" fmla="*/ 1041199 w 1302456"/>
              <a:gd name="connsiteY0" fmla="*/ 1244646 h 1244646"/>
              <a:gd name="connsiteX1" fmla="*/ 170342 w 1302456"/>
              <a:gd name="connsiteY1" fmla="*/ 925332 h 1244646"/>
              <a:gd name="connsiteX2" fmla="*/ 25199 w 1302456"/>
              <a:gd name="connsiteY2" fmla="*/ 417332 h 1244646"/>
              <a:gd name="connsiteX3" fmla="*/ 504170 w 1302456"/>
              <a:gd name="connsiteY3" fmla="*/ 10932 h 1244646"/>
              <a:gd name="connsiteX4" fmla="*/ 1302456 w 1302456"/>
              <a:gd name="connsiteY4" fmla="*/ 156074 h 124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2456" h="1244646">
                <a:moveTo>
                  <a:pt x="1041199" y="1244646"/>
                </a:moveTo>
                <a:cubicBezTo>
                  <a:pt x="690437" y="1153932"/>
                  <a:pt x="339675" y="1063218"/>
                  <a:pt x="170342" y="925332"/>
                </a:cubicBezTo>
                <a:cubicBezTo>
                  <a:pt x="1009" y="787446"/>
                  <a:pt x="-30439" y="569732"/>
                  <a:pt x="25199" y="417332"/>
                </a:cubicBezTo>
                <a:cubicBezTo>
                  <a:pt x="80837" y="264932"/>
                  <a:pt x="291294" y="54475"/>
                  <a:pt x="504170" y="10932"/>
                </a:cubicBezTo>
                <a:cubicBezTo>
                  <a:pt x="717046" y="-32611"/>
                  <a:pt x="1009751" y="61731"/>
                  <a:pt x="1302456" y="156074"/>
                </a:cubicBezTo>
              </a:path>
            </a:pathLst>
          </a:custGeom>
          <a:noFill/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1BB86FCE-53FA-ADB0-741C-F051671258CF}"/>
              </a:ext>
            </a:extLst>
          </p:cNvPr>
          <p:cNvSpPr/>
          <p:nvPr/>
        </p:nvSpPr>
        <p:spPr>
          <a:xfrm>
            <a:off x="7812283" y="5091264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44FDA4AF-CD9D-8597-A432-C315470BB58C}"/>
              </a:ext>
            </a:extLst>
          </p:cNvPr>
          <p:cNvSpPr/>
          <p:nvPr/>
        </p:nvSpPr>
        <p:spPr>
          <a:xfrm>
            <a:off x="8093948" y="4035530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617868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形状 2">
            <a:extLst>
              <a:ext uri="{FF2B5EF4-FFF2-40B4-BE49-F238E27FC236}">
                <a16:creationId xmlns:a16="http://schemas.microsoft.com/office/drawing/2014/main" id="{01AF00E5-ED91-7057-A8AF-DC5343B26D21}"/>
              </a:ext>
            </a:extLst>
          </p:cNvPr>
          <p:cNvSpPr/>
          <p:nvPr/>
        </p:nvSpPr>
        <p:spPr>
          <a:xfrm>
            <a:off x="2596601" y="3753304"/>
            <a:ext cx="1665573" cy="2139204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6C2952B-4101-7798-B05B-BDC5E8246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Dual-Failure RP in Unweighted Digraphs</a:t>
            </a:r>
            <a:endParaRPr kumimoji="1" lang="zh-CN" altLang="en-US" dirty="0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F626461E-21C4-D6E0-72ED-D81C8F5D6488}"/>
              </a:ext>
            </a:extLst>
          </p:cNvPr>
          <p:cNvSpPr/>
          <p:nvPr/>
        </p:nvSpPr>
        <p:spPr>
          <a:xfrm>
            <a:off x="1181572" y="5955508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5901E190-1C94-DA15-5E0F-FC1319941A69}"/>
              </a:ext>
            </a:extLst>
          </p:cNvPr>
          <p:cNvSpPr/>
          <p:nvPr/>
        </p:nvSpPr>
        <p:spPr>
          <a:xfrm>
            <a:off x="10758428" y="597811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6" name="直线箭头连接符 5">
            <a:extLst>
              <a:ext uri="{FF2B5EF4-FFF2-40B4-BE49-F238E27FC236}">
                <a16:creationId xmlns:a16="http://schemas.microsoft.com/office/drawing/2014/main" id="{14BBC513-55BA-15D2-3D00-394438705709}"/>
              </a:ext>
            </a:extLst>
          </p:cNvPr>
          <p:cNvCxnSpPr>
            <a:cxnSpLocks/>
            <a:stCxn id="4" idx="6"/>
            <a:endCxn id="5" idx="2"/>
          </p:cNvCxnSpPr>
          <p:nvPr/>
        </p:nvCxnSpPr>
        <p:spPr>
          <a:xfrm>
            <a:off x="1433571" y="6081508"/>
            <a:ext cx="9324857" cy="22609"/>
          </a:xfrm>
          <a:prstGeom prst="straightConnector1">
            <a:avLst/>
          </a:prstGeom>
          <a:ln w="31750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7DBCEF3D-436C-2EDA-F437-E6DDF749E49D}"/>
              </a:ext>
            </a:extLst>
          </p:cNvPr>
          <p:cNvSpPr txBox="1"/>
          <p:nvPr/>
        </p:nvSpPr>
        <p:spPr>
          <a:xfrm>
            <a:off x="1158738" y="6100058"/>
            <a:ext cx="330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s</a:t>
            </a:r>
            <a:endParaRPr kumimoji="1" lang="zh-CN" altLang="en-US" sz="28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238C39F-CF9D-D2ED-8231-00ABC35A1AF1}"/>
              </a:ext>
            </a:extLst>
          </p:cNvPr>
          <p:cNvSpPr txBox="1"/>
          <p:nvPr/>
        </p:nvSpPr>
        <p:spPr>
          <a:xfrm>
            <a:off x="10758428" y="6157506"/>
            <a:ext cx="298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t</a:t>
            </a:r>
            <a:endParaRPr kumimoji="1"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A42FEBE1-6229-D512-91A5-3B45CCF9C3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16947"/>
                <a:ext cx="10515600" cy="2158337"/>
              </a:xfrm>
            </p:spPr>
            <p:txBody>
              <a:bodyPr anchor="t">
                <a:normAutofit/>
              </a:bodyPr>
              <a:lstStyle/>
              <a:p>
                <a:pPr marL="0" indent="0">
                  <a:buNone/>
                </a:pPr>
                <a:r>
                  <a:rPr kumimoji="1" lang="en-US" altLang="zh-CN" b="1" u="sng" dirty="0"/>
                  <a:t>Main challenge:</a:t>
                </a:r>
                <a:r>
                  <a:rPr kumimoji="1" lang="en-US" altLang="zh-CN" dirty="0"/>
                  <a:t> Find the </a:t>
                </a:r>
                <a:r>
                  <a:rPr kumimoji="1" lang="en-US" altLang="zh-CN" b="1" dirty="0">
                    <a:solidFill>
                      <a:srgbClr val="00B0F0"/>
                    </a:solidFill>
                  </a:rPr>
                  <a:t>sub-detour</a:t>
                </a:r>
              </a:p>
              <a:p>
                <a:r>
                  <a:rPr kumimoji="1" lang="en-US" altLang="zh-CN" dirty="0"/>
                  <a:t>Sub-case 3: sub-detour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kumimoji="1" lang="en-US" altLang="zh-CN" dirty="0"/>
                  <a:t> for some parameter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kumimoji="1" lang="en-US" altLang="zh-CN" b="1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kumimoji="1" lang="en-US" altLang="zh-CN" dirty="0"/>
                  <a:t>Take a 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random set W</a:t>
                </a:r>
                <a:r>
                  <a:rPr kumimoji="1" lang="en-US" altLang="zh-CN" dirty="0"/>
                  <a:t> of size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kumimoji="1" lang="en-US" altLang="zh-CN" i="1" dirty="0"/>
              </a:p>
            </p:txBody>
          </p:sp>
        </mc:Choice>
        <mc:Fallback xmlns="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A42FEBE1-6229-D512-91A5-3B45CCF9C3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16947"/>
                <a:ext cx="10515600" cy="2158337"/>
              </a:xfrm>
              <a:blipFill>
                <a:blip r:embed="rId2"/>
                <a:stretch>
                  <a:fillRect l="-1206" t="-46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形 12" descr="十字架徽章 纯色填充">
            <a:extLst>
              <a:ext uri="{FF2B5EF4-FFF2-40B4-BE49-F238E27FC236}">
                <a16:creationId xmlns:a16="http://schemas.microsoft.com/office/drawing/2014/main" id="{8BAEE99F-E5EC-AB5F-73BB-F6F4F8335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64004" y="4459208"/>
            <a:ext cx="455460" cy="455460"/>
          </a:xfrm>
          <a:prstGeom prst="rect">
            <a:avLst/>
          </a:prstGeom>
        </p:spPr>
      </p:pic>
      <p:pic>
        <p:nvPicPr>
          <p:cNvPr id="12" name="图形 11" descr="十字架徽章 纯色填充">
            <a:extLst>
              <a:ext uri="{FF2B5EF4-FFF2-40B4-BE49-F238E27FC236}">
                <a16:creationId xmlns:a16="http://schemas.microsoft.com/office/drawing/2014/main" id="{20995627-6C14-4827-7E6E-9A1202E00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4970" y="5865082"/>
            <a:ext cx="455460" cy="455460"/>
          </a:xfrm>
          <a:prstGeom prst="rect">
            <a:avLst/>
          </a:prstGeom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0086D115-12CF-5B9C-9CBB-3667C11EDABC}"/>
              </a:ext>
            </a:extLst>
          </p:cNvPr>
          <p:cNvSpPr/>
          <p:nvPr/>
        </p:nvSpPr>
        <p:spPr>
          <a:xfrm>
            <a:off x="2467033" y="5955508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67C175ED-1E36-751B-CB5F-E59CE085C4AF}"/>
              </a:ext>
            </a:extLst>
          </p:cNvPr>
          <p:cNvSpPr/>
          <p:nvPr/>
        </p:nvSpPr>
        <p:spPr>
          <a:xfrm>
            <a:off x="4135691" y="595550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任意形状 6">
            <a:extLst>
              <a:ext uri="{FF2B5EF4-FFF2-40B4-BE49-F238E27FC236}">
                <a16:creationId xmlns:a16="http://schemas.microsoft.com/office/drawing/2014/main" id="{5738AEEF-7750-AB26-1459-735D6E7DC62B}"/>
              </a:ext>
            </a:extLst>
          </p:cNvPr>
          <p:cNvSpPr/>
          <p:nvPr/>
        </p:nvSpPr>
        <p:spPr>
          <a:xfrm>
            <a:off x="1489278" y="3967700"/>
            <a:ext cx="1302456" cy="1244646"/>
          </a:xfrm>
          <a:custGeom>
            <a:avLst/>
            <a:gdLst>
              <a:gd name="connsiteX0" fmla="*/ 1041199 w 1302456"/>
              <a:gd name="connsiteY0" fmla="*/ 1244646 h 1244646"/>
              <a:gd name="connsiteX1" fmla="*/ 170342 w 1302456"/>
              <a:gd name="connsiteY1" fmla="*/ 925332 h 1244646"/>
              <a:gd name="connsiteX2" fmla="*/ 25199 w 1302456"/>
              <a:gd name="connsiteY2" fmla="*/ 417332 h 1244646"/>
              <a:gd name="connsiteX3" fmla="*/ 504170 w 1302456"/>
              <a:gd name="connsiteY3" fmla="*/ 10932 h 1244646"/>
              <a:gd name="connsiteX4" fmla="*/ 1302456 w 1302456"/>
              <a:gd name="connsiteY4" fmla="*/ 156074 h 124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2456" h="1244646">
                <a:moveTo>
                  <a:pt x="1041199" y="1244646"/>
                </a:moveTo>
                <a:cubicBezTo>
                  <a:pt x="690437" y="1153932"/>
                  <a:pt x="339675" y="1063218"/>
                  <a:pt x="170342" y="925332"/>
                </a:cubicBezTo>
                <a:cubicBezTo>
                  <a:pt x="1009" y="787446"/>
                  <a:pt x="-30439" y="569732"/>
                  <a:pt x="25199" y="417332"/>
                </a:cubicBezTo>
                <a:cubicBezTo>
                  <a:pt x="80837" y="264932"/>
                  <a:pt x="291294" y="54475"/>
                  <a:pt x="504170" y="10932"/>
                </a:cubicBezTo>
                <a:cubicBezTo>
                  <a:pt x="717046" y="-32611"/>
                  <a:pt x="1009751" y="61731"/>
                  <a:pt x="1302456" y="156074"/>
                </a:cubicBezTo>
              </a:path>
            </a:pathLst>
          </a:custGeom>
          <a:noFill/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4C56A93F-7F63-5D77-CE75-6A2509186948}"/>
              </a:ext>
            </a:extLst>
          </p:cNvPr>
          <p:cNvSpPr/>
          <p:nvPr/>
        </p:nvSpPr>
        <p:spPr>
          <a:xfrm>
            <a:off x="2539735" y="5091264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0ADDC10E-57B4-28D9-43CE-35EB5F0DDB3B}"/>
              </a:ext>
            </a:extLst>
          </p:cNvPr>
          <p:cNvSpPr/>
          <p:nvPr/>
        </p:nvSpPr>
        <p:spPr>
          <a:xfrm>
            <a:off x="2821400" y="4035530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任意形状 14">
            <a:extLst>
              <a:ext uri="{FF2B5EF4-FFF2-40B4-BE49-F238E27FC236}">
                <a16:creationId xmlns:a16="http://schemas.microsoft.com/office/drawing/2014/main" id="{BD159C20-1E58-5180-4D2E-17A945C70801}"/>
              </a:ext>
            </a:extLst>
          </p:cNvPr>
          <p:cNvSpPr/>
          <p:nvPr/>
        </p:nvSpPr>
        <p:spPr>
          <a:xfrm>
            <a:off x="7869149" y="3753304"/>
            <a:ext cx="1665573" cy="2139204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0" name="图形 19" descr="十字架徽章 纯色填充">
            <a:extLst>
              <a:ext uri="{FF2B5EF4-FFF2-40B4-BE49-F238E27FC236}">
                <a16:creationId xmlns:a16="http://schemas.microsoft.com/office/drawing/2014/main" id="{59201533-8D85-7581-A633-854E879F1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6552" y="4459208"/>
            <a:ext cx="455460" cy="455460"/>
          </a:xfrm>
          <a:prstGeom prst="rect">
            <a:avLst/>
          </a:prstGeom>
        </p:spPr>
      </p:pic>
      <p:pic>
        <p:nvPicPr>
          <p:cNvPr id="21" name="图形 20" descr="十字架徽章 纯色填充">
            <a:extLst>
              <a:ext uri="{FF2B5EF4-FFF2-40B4-BE49-F238E27FC236}">
                <a16:creationId xmlns:a16="http://schemas.microsoft.com/office/drawing/2014/main" id="{E383C2A6-28AA-4C17-F385-E1C91FADD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7518" y="5865082"/>
            <a:ext cx="455460" cy="455460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598530A0-9958-DC68-C201-30EF71EEB0EC}"/>
              </a:ext>
            </a:extLst>
          </p:cNvPr>
          <p:cNvSpPr/>
          <p:nvPr/>
        </p:nvSpPr>
        <p:spPr>
          <a:xfrm>
            <a:off x="7739581" y="5955508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B3565691-EC75-50C4-443D-3A3C7A96ABF9}"/>
              </a:ext>
            </a:extLst>
          </p:cNvPr>
          <p:cNvSpPr/>
          <p:nvPr/>
        </p:nvSpPr>
        <p:spPr>
          <a:xfrm>
            <a:off x="9408239" y="595550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4" name="任意形状 23">
            <a:extLst>
              <a:ext uri="{FF2B5EF4-FFF2-40B4-BE49-F238E27FC236}">
                <a16:creationId xmlns:a16="http://schemas.microsoft.com/office/drawing/2014/main" id="{CC0CF488-6DF9-E5A6-29C9-33E17784CA0F}"/>
              </a:ext>
            </a:extLst>
          </p:cNvPr>
          <p:cNvSpPr/>
          <p:nvPr/>
        </p:nvSpPr>
        <p:spPr>
          <a:xfrm>
            <a:off x="6761826" y="3967700"/>
            <a:ext cx="1302456" cy="1244646"/>
          </a:xfrm>
          <a:custGeom>
            <a:avLst/>
            <a:gdLst>
              <a:gd name="connsiteX0" fmla="*/ 1041199 w 1302456"/>
              <a:gd name="connsiteY0" fmla="*/ 1244646 h 1244646"/>
              <a:gd name="connsiteX1" fmla="*/ 170342 w 1302456"/>
              <a:gd name="connsiteY1" fmla="*/ 925332 h 1244646"/>
              <a:gd name="connsiteX2" fmla="*/ 25199 w 1302456"/>
              <a:gd name="connsiteY2" fmla="*/ 417332 h 1244646"/>
              <a:gd name="connsiteX3" fmla="*/ 504170 w 1302456"/>
              <a:gd name="connsiteY3" fmla="*/ 10932 h 1244646"/>
              <a:gd name="connsiteX4" fmla="*/ 1302456 w 1302456"/>
              <a:gd name="connsiteY4" fmla="*/ 156074 h 124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2456" h="1244646">
                <a:moveTo>
                  <a:pt x="1041199" y="1244646"/>
                </a:moveTo>
                <a:cubicBezTo>
                  <a:pt x="690437" y="1153932"/>
                  <a:pt x="339675" y="1063218"/>
                  <a:pt x="170342" y="925332"/>
                </a:cubicBezTo>
                <a:cubicBezTo>
                  <a:pt x="1009" y="787446"/>
                  <a:pt x="-30439" y="569732"/>
                  <a:pt x="25199" y="417332"/>
                </a:cubicBezTo>
                <a:cubicBezTo>
                  <a:pt x="80837" y="264932"/>
                  <a:pt x="291294" y="54475"/>
                  <a:pt x="504170" y="10932"/>
                </a:cubicBezTo>
                <a:cubicBezTo>
                  <a:pt x="717046" y="-32611"/>
                  <a:pt x="1009751" y="61731"/>
                  <a:pt x="1302456" y="156074"/>
                </a:cubicBezTo>
              </a:path>
            </a:pathLst>
          </a:custGeom>
          <a:noFill/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1BB86FCE-53FA-ADB0-741C-F051671258CF}"/>
              </a:ext>
            </a:extLst>
          </p:cNvPr>
          <p:cNvSpPr/>
          <p:nvPr/>
        </p:nvSpPr>
        <p:spPr>
          <a:xfrm>
            <a:off x="7812283" y="5091264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44FDA4AF-CD9D-8597-A432-C315470BB58C}"/>
              </a:ext>
            </a:extLst>
          </p:cNvPr>
          <p:cNvSpPr/>
          <p:nvPr/>
        </p:nvSpPr>
        <p:spPr>
          <a:xfrm>
            <a:off x="8093948" y="4035530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D1EE6A1B-D772-2582-5FA4-6B1F9EC256E4}"/>
              </a:ext>
            </a:extLst>
          </p:cNvPr>
          <p:cNvSpPr/>
          <p:nvPr/>
        </p:nvSpPr>
        <p:spPr>
          <a:xfrm>
            <a:off x="6699832" y="4183831"/>
            <a:ext cx="251999" cy="2519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4711E1E4-4208-0C2A-FC20-4A56B1575E33}"/>
              </a:ext>
            </a:extLst>
          </p:cNvPr>
          <p:cNvSpPr/>
          <p:nvPr/>
        </p:nvSpPr>
        <p:spPr>
          <a:xfrm>
            <a:off x="1385260" y="4287529"/>
            <a:ext cx="251999" cy="2519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48134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形状 2">
            <a:extLst>
              <a:ext uri="{FF2B5EF4-FFF2-40B4-BE49-F238E27FC236}">
                <a16:creationId xmlns:a16="http://schemas.microsoft.com/office/drawing/2014/main" id="{01AF00E5-ED91-7057-A8AF-DC5343B26D21}"/>
              </a:ext>
            </a:extLst>
          </p:cNvPr>
          <p:cNvSpPr/>
          <p:nvPr/>
        </p:nvSpPr>
        <p:spPr>
          <a:xfrm>
            <a:off x="2596601" y="3753304"/>
            <a:ext cx="1665573" cy="2139204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>
                <a:alpha val="25000"/>
              </a:srgb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6C2952B-4101-7798-B05B-BDC5E8246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Dual-Failure RP in Unweighted Digraphs</a:t>
            </a:r>
            <a:endParaRPr kumimoji="1" lang="zh-CN" altLang="en-US" dirty="0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F626461E-21C4-D6E0-72ED-D81C8F5D6488}"/>
              </a:ext>
            </a:extLst>
          </p:cNvPr>
          <p:cNvSpPr/>
          <p:nvPr/>
        </p:nvSpPr>
        <p:spPr>
          <a:xfrm>
            <a:off x="1181572" y="5955508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5901E190-1C94-DA15-5E0F-FC1319941A69}"/>
              </a:ext>
            </a:extLst>
          </p:cNvPr>
          <p:cNvSpPr/>
          <p:nvPr/>
        </p:nvSpPr>
        <p:spPr>
          <a:xfrm>
            <a:off x="10758428" y="597811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6" name="直线箭头连接符 5">
            <a:extLst>
              <a:ext uri="{FF2B5EF4-FFF2-40B4-BE49-F238E27FC236}">
                <a16:creationId xmlns:a16="http://schemas.microsoft.com/office/drawing/2014/main" id="{14BBC513-55BA-15D2-3D00-394438705709}"/>
              </a:ext>
            </a:extLst>
          </p:cNvPr>
          <p:cNvCxnSpPr>
            <a:cxnSpLocks/>
            <a:stCxn id="4" idx="6"/>
            <a:endCxn id="5" idx="2"/>
          </p:cNvCxnSpPr>
          <p:nvPr/>
        </p:nvCxnSpPr>
        <p:spPr>
          <a:xfrm>
            <a:off x="1433571" y="6081508"/>
            <a:ext cx="9324857" cy="22609"/>
          </a:xfrm>
          <a:prstGeom prst="straightConnector1">
            <a:avLst/>
          </a:prstGeom>
          <a:ln w="31750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7DBCEF3D-436C-2EDA-F437-E6DDF749E49D}"/>
              </a:ext>
            </a:extLst>
          </p:cNvPr>
          <p:cNvSpPr txBox="1"/>
          <p:nvPr/>
        </p:nvSpPr>
        <p:spPr>
          <a:xfrm>
            <a:off x="1158738" y="6100058"/>
            <a:ext cx="330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s</a:t>
            </a:r>
            <a:endParaRPr kumimoji="1" lang="zh-CN" altLang="en-US" sz="28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238C39F-CF9D-D2ED-8231-00ABC35A1AF1}"/>
              </a:ext>
            </a:extLst>
          </p:cNvPr>
          <p:cNvSpPr txBox="1"/>
          <p:nvPr/>
        </p:nvSpPr>
        <p:spPr>
          <a:xfrm>
            <a:off x="10758428" y="6157506"/>
            <a:ext cx="298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t</a:t>
            </a:r>
            <a:endParaRPr kumimoji="1"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A42FEBE1-6229-D512-91A5-3B45CCF9C3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16947"/>
                <a:ext cx="10515600" cy="2158337"/>
              </a:xfrm>
            </p:spPr>
            <p:txBody>
              <a:bodyPr anchor="t"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kumimoji="1" lang="en-US" altLang="zh-CN" b="1" u="sng" dirty="0"/>
                  <a:t>Main challenge:</a:t>
                </a:r>
                <a:r>
                  <a:rPr kumimoji="1" lang="en-US" altLang="zh-CN" dirty="0"/>
                  <a:t> Find the </a:t>
                </a:r>
                <a:r>
                  <a:rPr kumimoji="1" lang="en-US" altLang="zh-CN" b="1" dirty="0">
                    <a:solidFill>
                      <a:srgbClr val="00B0F0"/>
                    </a:solidFill>
                  </a:rPr>
                  <a:t>sub-detour</a:t>
                </a:r>
              </a:p>
              <a:p>
                <a:r>
                  <a:rPr kumimoji="1" lang="en-US" altLang="zh-CN" dirty="0"/>
                  <a:t>Sub-case 3: sub-detour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kumimoji="1" lang="en-US" altLang="zh-CN" dirty="0"/>
                  <a:t> for some parameter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kumimoji="1" lang="en-US" altLang="zh-CN" b="1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kumimoji="1" lang="en-US" altLang="zh-CN" dirty="0"/>
                  <a:t>Take a 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random set W</a:t>
                </a:r>
                <a:r>
                  <a:rPr kumimoji="1" lang="en-US" altLang="zh-CN" dirty="0"/>
                  <a:t> of size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kumimoji="1" lang="en-US" altLang="zh-CN" i="1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kumimoji="1" lang="en-US" altLang="zh-CN" dirty="0"/>
                  <a:t>Compute 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SSSP</a:t>
                </a:r>
                <a:r>
                  <a:rPr kumimoji="1" lang="en-US" altLang="zh-CN" dirty="0"/>
                  <a:t> at W in graph 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𝑮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∖(</m:t>
                    </m:r>
                    <m:sSub>
                      <m:sSub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∪</m:t>
                    </m:r>
                    <m:r>
                      <a:rPr kumimoji="1" lang="en-US" altLang="zh-CN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𝐚𝐥𝐥</m:t>
                    </m:r>
                    <m:r>
                      <a:rPr kumimoji="1" lang="en-US" altLang="zh-CN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𝐝𝐞𝐭𝐨𝐮𝐫</m:t>
                    </m:r>
                    <m:r>
                      <a:rPr kumimoji="1" lang="en-US" altLang="zh-CN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𝐢𝐧𝐭𝐞𝐫𝐯𝐚𝐥𝐬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b="1" dirty="0"/>
              </a:p>
            </p:txBody>
          </p:sp>
        </mc:Choice>
        <mc:Fallback xmlns="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A42FEBE1-6229-D512-91A5-3B45CCF9C3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16947"/>
                <a:ext cx="10515600" cy="2158337"/>
              </a:xfrm>
              <a:blipFill>
                <a:blip r:embed="rId2"/>
                <a:stretch>
                  <a:fillRect l="-1043" t="-5367" b="-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椭圆 9">
            <a:extLst>
              <a:ext uri="{FF2B5EF4-FFF2-40B4-BE49-F238E27FC236}">
                <a16:creationId xmlns:a16="http://schemas.microsoft.com/office/drawing/2014/main" id="{4C56A93F-7F63-5D77-CE75-6A2509186948}"/>
              </a:ext>
            </a:extLst>
          </p:cNvPr>
          <p:cNvSpPr/>
          <p:nvPr/>
        </p:nvSpPr>
        <p:spPr>
          <a:xfrm>
            <a:off x="2539735" y="5091264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0ADDC10E-57B4-28D9-43CE-35EB5F0DDB3B}"/>
              </a:ext>
            </a:extLst>
          </p:cNvPr>
          <p:cNvSpPr/>
          <p:nvPr/>
        </p:nvSpPr>
        <p:spPr>
          <a:xfrm>
            <a:off x="2821400" y="4035530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任意形状 14">
            <a:extLst>
              <a:ext uri="{FF2B5EF4-FFF2-40B4-BE49-F238E27FC236}">
                <a16:creationId xmlns:a16="http://schemas.microsoft.com/office/drawing/2014/main" id="{BD159C20-1E58-5180-4D2E-17A945C70801}"/>
              </a:ext>
            </a:extLst>
          </p:cNvPr>
          <p:cNvSpPr/>
          <p:nvPr/>
        </p:nvSpPr>
        <p:spPr>
          <a:xfrm>
            <a:off x="7869149" y="3753304"/>
            <a:ext cx="1665573" cy="2139204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>
                <a:alpha val="25000"/>
              </a:srgb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1BB86FCE-53FA-ADB0-741C-F051671258CF}"/>
              </a:ext>
            </a:extLst>
          </p:cNvPr>
          <p:cNvSpPr/>
          <p:nvPr/>
        </p:nvSpPr>
        <p:spPr>
          <a:xfrm>
            <a:off x="7812283" y="5091264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44FDA4AF-CD9D-8597-A432-C315470BB58C}"/>
              </a:ext>
            </a:extLst>
          </p:cNvPr>
          <p:cNvSpPr/>
          <p:nvPr/>
        </p:nvSpPr>
        <p:spPr>
          <a:xfrm>
            <a:off x="8093948" y="4035530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D1EE6A1B-D772-2582-5FA4-6B1F9EC256E4}"/>
              </a:ext>
            </a:extLst>
          </p:cNvPr>
          <p:cNvSpPr/>
          <p:nvPr/>
        </p:nvSpPr>
        <p:spPr>
          <a:xfrm>
            <a:off x="6699832" y="4183831"/>
            <a:ext cx="251999" cy="2519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4711E1E4-4208-0C2A-FC20-4A56B1575E33}"/>
              </a:ext>
            </a:extLst>
          </p:cNvPr>
          <p:cNvSpPr/>
          <p:nvPr/>
        </p:nvSpPr>
        <p:spPr>
          <a:xfrm>
            <a:off x="1385260" y="4287529"/>
            <a:ext cx="251999" cy="2519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27" name="直线连接符 26">
            <a:extLst>
              <a:ext uri="{FF2B5EF4-FFF2-40B4-BE49-F238E27FC236}">
                <a16:creationId xmlns:a16="http://schemas.microsoft.com/office/drawing/2014/main" id="{AC5DAADF-6021-883E-CB6F-2776AEA822D5}"/>
              </a:ext>
            </a:extLst>
          </p:cNvPr>
          <p:cNvCxnSpPr>
            <a:cxnSpLocks/>
          </p:cNvCxnSpPr>
          <p:nvPr/>
        </p:nvCxnSpPr>
        <p:spPr>
          <a:xfrm flipH="1">
            <a:off x="2343871" y="5431045"/>
            <a:ext cx="7019089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18E82F0F-47C4-6546-2334-F86BD12B0DD5}"/>
              </a:ext>
            </a:extLst>
          </p:cNvPr>
          <p:cNvSpPr txBox="1"/>
          <p:nvPr/>
        </p:nvSpPr>
        <p:spPr>
          <a:xfrm>
            <a:off x="2043504" y="5292896"/>
            <a:ext cx="3497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>
                <a:solidFill>
                  <a:srgbClr val="FF0000"/>
                </a:solidFill>
              </a:rPr>
              <a:t>{</a:t>
            </a:r>
            <a:endParaRPr kumimoji="1" lang="zh-CN" altLang="en-US" sz="4400" dirty="0">
              <a:solidFill>
                <a:srgbClr val="FF0000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C3BC823-892D-1EBD-496F-676BC702A30C}"/>
              </a:ext>
            </a:extLst>
          </p:cNvPr>
          <p:cNvSpPr txBox="1"/>
          <p:nvPr/>
        </p:nvSpPr>
        <p:spPr>
          <a:xfrm>
            <a:off x="9329486" y="5284013"/>
            <a:ext cx="3497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>
                <a:solidFill>
                  <a:srgbClr val="FF0000"/>
                </a:solidFill>
              </a:rPr>
              <a:t>}</a:t>
            </a:r>
            <a:endParaRPr kumimoji="1" lang="zh-CN" altLang="en-US" sz="4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6750436A-856C-33E1-8E34-F9AFC59CD3A8}"/>
                  </a:ext>
                </a:extLst>
              </p:cNvPr>
              <p:cNvSpPr txBox="1"/>
              <p:nvPr/>
            </p:nvSpPr>
            <p:spPr>
              <a:xfrm>
                <a:off x="1733459" y="5496488"/>
                <a:ext cx="4464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6750436A-856C-33E1-8E34-F9AFC59CD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3459" y="5496488"/>
                <a:ext cx="446404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D418170B-6C20-AC30-0613-74FEDFDBAD5A}"/>
                  </a:ext>
                </a:extLst>
              </p:cNvPr>
              <p:cNvSpPr txBox="1"/>
              <p:nvPr/>
            </p:nvSpPr>
            <p:spPr>
              <a:xfrm>
                <a:off x="9572299" y="5513985"/>
                <a:ext cx="10052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kumimoji="1"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D418170B-6C20-AC30-0613-74FEDFDBA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2299" y="5513985"/>
                <a:ext cx="1005275" cy="461665"/>
              </a:xfrm>
              <a:prstGeom prst="rect">
                <a:avLst/>
              </a:prstGeom>
              <a:blipFill>
                <a:blip r:embed="rId4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任意形状 32">
            <a:extLst>
              <a:ext uri="{FF2B5EF4-FFF2-40B4-BE49-F238E27FC236}">
                <a16:creationId xmlns:a16="http://schemas.microsoft.com/office/drawing/2014/main" id="{2F7FD648-65AC-2478-A346-97FA46DCADD4}"/>
              </a:ext>
            </a:extLst>
          </p:cNvPr>
          <p:cNvSpPr/>
          <p:nvPr/>
        </p:nvSpPr>
        <p:spPr>
          <a:xfrm>
            <a:off x="2692400" y="4330700"/>
            <a:ext cx="203200" cy="711200"/>
          </a:xfrm>
          <a:custGeom>
            <a:avLst/>
            <a:gdLst>
              <a:gd name="connsiteX0" fmla="*/ 0 w 203200"/>
              <a:gd name="connsiteY0" fmla="*/ 711200 h 711200"/>
              <a:gd name="connsiteX1" fmla="*/ 88900 w 203200"/>
              <a:gd name="connsiteY1" fmla="*/ 368300 h 711200"/>
              <a:gd name="connsiteX2" fmla="*/ 203200 w 203200"/>
              <a:gd name="connsiteY2" fmla="*/ 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200" h="711200">
                <a:moveTo>
                  <a:pt x="0" y="711200"/>
                </a:moveTo>
                <a:cubicBezTo>
                  <a:pt x="27516" y="599016"/>
                  <a:pt x="55033" y="486833"/>
                  <a:pt x="88900" y="368300"/>
                </a:cubicBezTo>
                <a:cubicBezTo>
                  <a:pt x="122767" y="249767"/>
                  <a:pt x="162983" y="124883"/>
                  <a:pt x="203200" y="0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任意形状 33">
            <a:extLst>
              <a:ext uri="{FF2B5EF4-FFF2-40B4-BE49-F238E27FC236}">
                <a16:creationId xmlns:a16="http://schemas.microsoft.com/office/drawing/2014/main" id="{5E42072D-207A-D1E5-6F25-8C0B487B3B27}"/>
              </a:ext>
            </a:extLst>
          </p:cNvPr>
          <p:cNvSpPr/>
          <p:nvPr/>
        </p:nvSpPr>
        <p:spPr>
          <a:xfrm>
            <a:off x="7953247" y="4328369"/>
            <a:ext cx="203200" cy="711200"/>
          </a:xfrm>
          <a:custGeom>
            <a:avLst/>
            <a:gdLst>
              <a:gd name="connsiteX0" fmla="*/ 0 w 203200"/>
              <a:gd name="connsiteY0" fmla="*/ 711200 h 711200"/>
              <a:gd name="connsiteX1" fmla="*/ 88900 w 203200"/>
              <a:gd name="connsiteY1" fmla="*/ 368300 h 711200"/>
              <a:gd name="connsiteX2" fmla="*/ 203200 w 203200"/>
              <a:gd name="connsiteY2" fmla="*/ 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200" h="711200">
                <a:moveTo>
                  <a:pt x="0" y="711200"/>
                </a:moveTo>
                <a:cubicBezTo>
                  <a:pt x="27516" y="599016"/>
                  <a:pt x="55033" y="486833"/>
                  <a:pt x="88900" y="368300"/>
                </a:cubicBezTo>
                <a:cubicBezTo>
                  <a:pt x="122767" y="249767"/>
                  <a:pt x="162983" y="124883"/>
                  <a:pt x="203200" y="0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任意形状 34">
            <a:extLst>
              <a:ext uri="{FF2B5EF4-FFF2-40B4-BE49-F238E27FC236}">
                <a16:creationId xmlns:a16="http://schemas.microsoft.com/office/drawing/2014/main" id="{FC6570DB-54C3-915F-B87D-3ABFE95A1F56}"/>
              </a:ext>
            </a:extLst>
          </p:cNvPr>
          <p:cNvSpPr/>
          <p:nvPr/>
        </p:nvSpPr>
        <p:spPr>
          <a:xfrm>
            <a:off x="3524072" y="3753304"/>
            <a:ext cx="1665573" cy="2139204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>
                <a:alpha val="25000"/>
              </a:srgb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FCECBAF0-9477-2AC6-6B74-DCE414307DB3}"/>
              </a:ext>
            </a:extLst>
          </p:cNvPr>
          <p:cNvSpPr/>
          <p:nvPr/>
        </p:nvSpPr>
        <p:spPr>
          <a:xfrm>
            <a:off x="3467206" y="5091264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254B3C4A-C89F-8699-081C-F288531AC2CE}"/>
              </a:ext>
            </a:extLst>
          </p:cNvPr>
          <p:cNvSpPr/>
          <p:nvPr/>
        </p:nvSpPr>
        <p:spPr>
          <a:xfrm>
            <a:off x="3748871" y="4035530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8" name="任意形状 37">
            <a:extLst>
              <a:ext uri="{FF2B5EF4-FFF2-40B4-BE49-F238E27FC236}">
                <a16:creationId xmlns:a16="http://schemas.microsoft.com/office/drawing/2014/main" id="{54CF8AA8-4B31-60C9-4A2F-B597B0942B0F}"/>
              </a:ext>
            </a:extLst>
          </p:cNvPr>
          <p:cNvSpPr/>
          <p:nvPr/>
        </p:nvSpPr>
        <p:spPr>
          <a:xfrm>
            <a:off x="3619871" y="4330700"/>
            <a:ext cx="203200" cy="711200"/>
          </a:xfrm>
          <a:custGeom>
            <a:avLst/>
            <a:gdLst>
              <a:gd name="connsiteX0" fmla="*/ 0 w 203200"/>
              <a:gd name="connsiteY0" fmla="*/ 711200 h 711200"/>
              <a:gd name="connsiteX1" fmla="*/ 88900 w 203200"/>
              <a:gd name="connsiteY1" fmla="*/ 368300 h 711200"/>
              <a:gd name="connsiteX2" fmla="*/ 203200 w 203200"/>
              <a:gd name="connsiteY2" fmla="*/ 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200" h="711200">
                <a:moveTo>
                  <a:pt x="0" y="711200"/>
                </a:moveTo>
                <a:cubicBezTo>
                  <a:pt x="27516" y="599016"/>
                  <a:pt x="55033" y="486833"/>
                  <a:pt x="88900" y="368300"/>
                </a:cubicBezTo>
                <a:cubicBezTo>
                  <a:pt x="122767" y="249767"/>
                  <a:pt x="162983" y="124883"/>
                  <a:pt x="203200" y="0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任意形状 38">
            <a:extLst>
              <a:ext uri="{FF2B5EF4-FFF2-40B4-BE49-F238E27FC236}">
                <a16:creationId xmlns:a16="http://schemas.microsoft.com/office/drawing/2014/main" id="{CF60A9CE-C778-6D65-F8F9-05CE71C3A643}"/>
              </a:ext>
            </a:extLst>
          </p:cNvPr>
          <p:cNvSpPr/>
          <p:nvPr/>
        </p:nvSpPr>
        <p:spPr>
          <a:xfrm>
            <a:off x="4668430" y="3778675"/>
            <a:ext cx="1665573" cy="2139204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>
                <a:alpha val="25000"/>
              </a:srgb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EFF697DC-865D-E674-100A-51BA4D6E0940}"/>
              </a:ext>
            </a:extLst>
          </p:cNvPr>
          <p:cNvSpPr/>
          <p:nvPr/>
        </p:nvSpPr>
        <p:spPr>
          <a:xfrm>
            <a:off x="4611564" y="5116635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352F5DD8-20BD-BA1C-65F7-8319673BD27C}"/>
              </a:ext>
            </a:extLst>
          </p:cNvPr>
          <p:cNvSpPr/>
          <p:nvPr/>
        </p:nvSpPr>
        <p:spPr>
          <a:xfrm>
            <a:off x="4893229" y="4060901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2" name="任意形状 41">
            <a:extLst>
              <a:ext uri="{FF2B5EF4-FFF2-40B4-BE49-F238E27FC236}">
                <a16:creationId xmlns:a16="http://schemas.microsoft.com/office/drawing/2014/main" id="{20CE5CC2-55E2-30E1-95A0-0DBA1E53609B}"/>
              </a:ext>
            </a:extLst>
          </p:cNvPr>
          <p:cNvSpPr/>
          <p:nvPr/>
        </p:nvSpPr>
        <p:spPr>
          <a:xfrm>
            <a:off x="4764229" y="4356071"/>
            <a:ext cx="203200" cy="711200"/>
          </a:xfrm>
          <a:custGeom>
            <a:avLst/>
            <a:gdLst>
              <a:gd name="connsiteX0" fmla="*/ 0 w 203200"/>
              <a:gd name="connsiteY0" fmla="*/ 711200 h 711200"/>
              <a:gd name="connsiteX1" fmla="*/ 88900 w 203200"/>
              <a:gd name="connsiteY1" fmla="*/ 368300 h 711200"/>
              <a:gd name="connsiteX2" fmla="*/ 203200 w 203200"/>
              <a:gd name="connsiteY2" fmla="*/ 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200" h="711200">
                <a:moveTo>
                  <a:pt x="0" y="711200"/>
                </a:moveTo>
                <a:cubicBezTo>
                  <a:pt x="27516" y="599016"/>
                  <a:pt x="55033" y="486833"/>
                  <a:pt x="88900" y="368300"/>
                </a:cubicBezTo>
                <a:cubicBezTo>
                  <a:pt x="122767" y="249767"/>
                  <a:pt x="162983" y="124883"/>
                  <a:pt x="203200" y="0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7" name="任意形状 46">
            <a:extLst>
              <a:ext uri="{FF2B5EF4-FFF2-40B4-BE49-F238E27FC236}">
                <a16:creationId xmlns:a16="http://schemas.microsoft.com/office/drawing/2014/main" id="{E79E75EB-C142-19E7-72C6-8FBFA8E63716}"/>
              </a:ext>
            </a:extLst>
          </p:cNvPr>
          <p:cNvSpPr/>
          <p:nvPr/>
        </p:nvSpPr>
        <p:spPr>
          <a:xfrm>
            <a:off x="8886162" y="3778675"/>
            <a:ext cx="1665573" cy="2139204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>
                <a:alpha val="25000"/>
              </a:srgb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5E1965EE-1446-FB22-77D3-61002249D9CF}"/>
              </a:ext>
            </a:extLst>
          </p:cNvPr>
          <p:cNvSpPr/>
          <p:nvPr/>
        </p:nvSpPr>
        <p:spPr>
          <a:xfrm>
            <a:off x="8829296" y="5116635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28C8DB48-E4A3-C090-ABFB-56FFCB6914A5}"/>
              </a:ext>
            </a:extLst>
          </p:cNvPr>
          <p:cNvSpPr/>
          <p:nvPr/>
        </p:nvSpPr>
        <p:spPr>
          <a:xfrm>
            <a:off x="9110961" y="4060901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0" name="任意形状 49">
            <a:extLst>
              <a:ext uri="{FF2B5EF4-FFF2-40B4-BE49-F238E27FC236}">
                <a16:creationId xmlns:a16="http://schemas.microsoft.com/office/drawing/2014/main" id="{44937A6F-C2DC-9498-07CD-BBC71CA1877E}"/>
              </a:ext>
            </a:extLst>
          </p:cNvPr>
          <p:cNvSpPr/>
          <p:nvPr/>
        </p:nvSpPr>
        <p:spPr>
          <a:xfrm>
            <a:off x="8981961" y="4356071"/>
            <a:ext cx="203200" cy="711200"/>
          </a:xfrm>
          <a:custGeom>
            <a:avLst/>
            <a:gdLst>
              <a:gd name="connsiteX0" fmla="*/ 0 w 203200"/>
              <a:gd name="connsiteY0" fmla="*/ 711200 h 711200"/>
              <a:gd name="connsiteX1" fmla="*/ 88900 w 203200"/>
              <a:gd name="connsiteY1" fmla="*/ 368300 h 711200"/>
              <a:gd name="connsiteX2" fmla="*/ 203200 w 203200"/>
              <a:gd name="connsiteY2" fmla="*/ 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200" h="711200">
                <a:moveTo>
                  <a:pt x="0" y="711200"/>
                </a:moveTo>
                <a:cubicBezTo>
                  <a:pt x="27516" y="599016"/>
                  <a:pt x="55033" y="486833"/>
                  <a:pt x="88900" y="368300"/>
                </a:cubicBezTo>
                <a:cubicBezTo>
                  <a:pt x="122767" y="249767"/>
                  <a:pt x="162983" y="124883"/>
                  <a:pt x="203200" y="0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502257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形状 2">
            <a:extLst>
              <a:ext uri="{FF2B5EF4-FFF2-40B4-BE49-F238E27FC236}">
                <a16:creationId xmlns:a16="http://schemas.microsoft.com/office/drawing/2014/main" id="{01AF00E5-ED91-7057-A8AF-DC5343B26D21}"/>
              </a:ext>
            </a:extLst>
          </p:cNvPr>
          <p:cNvSpPr/>
          <p:nvPr/>
        </p:nvSpPr>
        <p:spPr>
          <a:xfrm>
            <a:off x="2596601" y="3753304"/>
            <a:ext cx="1665573" cy="2139204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>
                <a:alpha val="25000"/>
              </a:srgb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6C2952B-4101-7798-B05B-BDC5E8246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Dual-Failure RP in Unweighted Digraphs</a:t>
            </a:r>
            <a:endParaRPr kumimoji="1" lang="zh-CN" altLang="en-US" dirty="0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F626461E-21C4-D6E0-72ED-D81C8F5D6488}"/>
              </a:ext>
            </a:extLst>
          </p:cNvPr>
          <p:cNvSpPr/>
          <p:nvPr/>
        </p:nvSpPr>
        <p:spPr>
          <a:xfrm>
            <a:off x="1181572" y="5955508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5901E190-1C94-DA15-5E0F-FC1319941A69}"/>
              </a:ext>
            </a:extLst>
          </p:cNvPr>
          <p:cNvSpPr/>
          <p:nvPr/>
        </p:nvSpPr>
        <p:spPr>
          <a:xfrm>
            <a:off x="10758428" y="597811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6" name="直线箭头连接符 5">
            <a:extLst>
              <a:ext uri="{FF2B5EF4-FFF2-40B4-BE49-F238E27FC236}">
                <a16:creationId xmlns:a16="http://schemas.microsoft.com/office/drawing/2014/main" id="{14BBC513-55BA-15D2-3D00-394438705709}"/>
              </a:ext>
            </a:extLst>
          </p:cNvPr>
          <p:cNvCxnSpPr>
            <a:cxnSpLocks/>
            <a:stCxn id="4" idx="6"/>
            <a:endCxn id="5" idx="2"/>
          </p:cNvCxnSpPr>
          <p:nvPr/>
        </p:nvCxnSpPr>
        <p:spPr>
          <a:xfrm>
            <a:off x="1433571" y="6081508"/>
            <a:ext cx="9324857" cy="22609"/>
          </a:xfrm>
          <a:prstGeom prst="straightConnector1">
            <a:avLst/>
          </a:prstGeom>
          <a:ln w="31750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7DBCEF3D-436C-2EDA-F437-E6DDF749E49D}"/>
              </a:ext>
            </a:extLst>
          </p:cNvPr>
          <p:cNvSpPr txBox="1"/>
          <p:nvPr/>
        </p:nvSpPr>
        <p:spPr>
          <a:xfrm>
            <a:off x="1158738" y="6100058"/>
            <a:ext cx="330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s</a:t>
            </a:r>
            <a:endParaRPr kumimoji="1" lang="zh-CN" altLang="en-US" sz="28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238C39F-CF9D-D2ED-8231-00ABC35A1AF1}"/>
              </a:ext>
            </a:extLst>
          </p:cNvPr>
          <p:cNvSpPr txBox="1"/>
          <p:nvPr/>
        </p:nvSpPr>
        <p:spPr>
          <a:xfrm>
            <a:off x="10758428" y="6157506"/>
            <a:ext cx="298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t</a:t>
            </a:r>
            <a:endParaRPr kumimoji="1"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A42FEBE1-6229-D512-91A5-3B45CCF9C3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16947"/>
                <a:ext cx="10515600" cy="2158337"/>
              </a:xfrm>
            </p:spPr>
            <p:txBody>
              <a:bodyPr anchor="t"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kumimoji="1" lang="en-US" altLang="zh-CN" b="1" u="sng" dirty="0"/>
                  <a:t>Main challenge:</a:t>
                </a:r>
                <a:r>
                  <a:rPr kumimoji="1" lang="en-US" altLang="zh-CN" dirty="0"/>
                  <a:t> Find the </a:t>
                </a:r>
                <a:r>
                  <a:rPr kumimoji="1" lang="en-US" altLang="zh-CN" b="1" dirty="0">
                    <a:solidFill>
                      <a:srgbClr val="00B0F0"/>
                    </a:solidFill>
                  </a:rPr>
                  <a:t>sub-detour</a:t>
                </a:r>
              </a:p>
              <a:p>
                <a:r>
                  <a:rPr kumimoji="1" lang="en-US" altLang="zh-CN" dirty="0"/>
                  <a:t>Sub-case 3: sub-detour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kumimoji="1" lang="en-US" altLang="zh-CN" dirty="0"/>
                  <a:t> for some parameter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kumimoji="1" lang="en-US" altLang="zh-CN" b="1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kumimoji="1" lang="en-US" altLang="zh-CN" dirty="0"/>
                  <a:t>Take a 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random set W</a:t>
                </a:r>
                <a:r>
                  <a:rPr kumimoji="1" lang="en-US" altLang="zh-CN" dirty="0"/>
                  <a:t> of size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kumimoji="1" lang="en-US" altLang="zh-CN" i="1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kumimoji="1" lang="en-US" altLang="zh-CN" dirty="0"/>
                  <a:t>Compute 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SSSP</a:t>
                </a:r>
                <a:r>
                  <a:rPr kumimoji="1" lang="en-US" altLang="zh-CN" dirty="0"/>
                  <a:t> at W in graph 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𝑮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∖(</m:t>
                    </m:r>
                    <m:sSub>
                      <m:sSub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∪</m:t>
                    </m:r>
                    <m:r>
                      <a:rPr kumimoji="1" lang="en-US" altLang="zh-CN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𝐚𝐥𝐥</m:t>
                    </m:r>
                    <m:r>
                      <a:rPr kumimoji="1" lang="en-US" altLang="zh-CN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𝐝𝐞𝐭𝐨𝐮𝐫</m:t>
                    </m:r>
                    <m:r>
                      <a:rPr kumimoji="1" lang="en-US" altLang="zh-CN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𝐢𝐧𝐭𝐞𝐫𝐯𝐚𝐥𝐬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b="1" dirty="0"/>
              </a:p>
            </p:txBody>
          </p:sp>
        </mc:Choice>
        <mc:Fallback xmlns="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A42FEBE1-6229-D512-91A5-3B45CCF9C3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16947"/>
                <a:ext cx="10515600" cy="2158337"/>
              </a:xfrm>
              <a:blipFill>
                <a:blip r:embed="rId3"/>
                <a:stretch>
                  <a:fillRect l="-1043" t="-5367" b="-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椭圆 9">
            <a:extLst>
              <a:ext uri="{FF2B5EF4-FFF2-40B4-BE49-F238E27FC236}">
                <a16:creationId xmlns:a16="http://schemas.microsoft.com/office/drawing/2014/main" id="{4C56A93F-7F63-5D77-CE75-6A2509186948}"/>
              </a:ext>
            </a:extLst>
          </p:cNvPr>
          <p:cNvSpPr/>
          <p:nvPr/>
        </p:nvSpPr>
        <p:spPr>
          <a:xfrm>
            <a:off x="2539735" y="5091264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0ADDC10E-57B4-28D9-43CE-35EB5F0DDB3B}"/>
              </a:ext>
            </a:extLst>
          </p:cNvPr>
          <p:cNvSpPr/>
          <p:nvPr/>
        </p:nvSpPr>
        <p:spPr>
          <a:xfrm>
            <a:off x="2821400" y="4035530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任意形状 14">
            <a:extLst>
              <a:ext uri="{FF2B5EF4-FFF2-40B4-BE49-F238E27FC236}">
                <a16:creationId xmlns:a16="http://schemas.microsoft.com/office/drawing/2014/main" id="{BD159C20-1E58-5180-4D2E-17A945C70801}"/>
              </a:ext>
            </a:extLst>
          </p:cNvPr>
          <p:cNvSpPr/>
          <p:nvPr/>
        </p:nvSpPr>
        <p:spPr>
          <a:xfrm>
            <a:off x="7869149" y="3753304"/>
            <a:ext cx="1665573" cy="2139204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>
                <a:alpha val="25000"/>
              </a:srgb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1BB86FCE-53FA-ADB0-741C-F051671258CF}"/>
              </a:ext>
            </a:extLst>
          </p:cNvPr>
          <p:cNvSpPr/>
          <p:nvPr/>
        </p:nvSpPr>
        <p:spPr>
          <a:xfrm>
            <a:off x="7812283" y="5091264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44FDA4AF-CD9D-8597-A432-C315470BB58C}"/>
              </a:ext>
            </a:extLst>
          </p:cNvPr>
          <p:cNvSpPr/>
          <p:nvPr/>
        </p:nvSpPr>
        <p:spPr>
          <a:xfrm>
            <a:off x="8093948" y="4035530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D1EE6A1B-D772-2582-5FA4-6B1F9EC256E4}"/>
              </a:ext>
            </a:extLst>
          </p:cNvPr>
          <p:cNvSpPr/>
          <p:nvPr/>
        </p:nvSpPr>
        <p:spPr>
          <a:xfrm>
            <a:off x="6699832" y="4183831"/>
            <a:ext cx="251999" cy="2519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4711E1E4-4208-0C2A-FC20-4A56B1575E33}"/>
              </a:ext>
            </a:extLst>
          </p:cNvPr>
          <p:cNvSpPr/>
          <p:nvPr/>
        </p:nvSpPr>
        <p:spPr>
          <a:xfrm>
            <a:off x="1385260" y="4287529"/>
            <a:ext cx="251999" cy="2519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3" name="任意形状 32">
            <a:extLst>
              <a:ext uri="{FF2B5EF4-FFF2-40B4-BE49-F238E27FC236}">
                <a16:creationId xmlns:a16="http://schemas.microsoft.com/office/drawing/2014/main" id="{2F7FD648-65AC-2478-A346-97FA46DCADD4}"/>
              </a:ext>
            </a:extLst>
          </p:cNvPr>
          <p:cNvSpPr/>
          <p:nvPr/>
        </p:nvSpPr>
        <p:spPr>
          <a:xfrm>
            <a:off x="2692400" y="4330700"/>
            <a:ext cx="203200" cy="711200"/>
          </a:xfrm>
          <a:custGeom>
            <a:avLst/>
            <a:gdLst>
              <a:gd name="connsiteX0" fmla="*/ 0 w 203200"/>
              <a:gd name="connsiteY0" fmla="*/ 711200 h 711200"/>
              <a:gd name="connsiteX1" fmla="*/ 88900 w 203200"/>
              <a:gd name="connsiteY1" fmla="*/ 368300 h 711200"/>
              <a:gd name="connsiteX2" fmla="*/ 203200 w 203200"/>
              <a:gd name="connsiteY2" fmla="*/ 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200" h="711200">
                <a:moveTo>
                  <a:pt x="0" y="711200"/>
                </a:moveTo>
                <a:cubicBezTo>
                  <a:pt x="27516" y="599016"/>
                  <a:pt x="55033" y="486833"/>
                  <a:pt x="88900" y="368300"/>
                </a:cubicBezTo>
                <a:cubicBezTo>
                  <a:pt x="122767" y="249767"/>
                  <a:pt x="162983" y="124883"/>
                  <a:pt x="203200" y="0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任意形状 33">
            <a:extLst>
              <a:ext uri="{FF2B5EF4-FFF2-40B4-BE49-F238E27FC236}">
                <a16:creationId xmlns:a16="http://schemas.microsoft.com/office/drawing/2014/main" id="{5E42072D-207A-D1E5-6F25-8C0B487B3B27}"/>
              </a:ext>
            </a:extLst>
          </p:cNvPr>
          <p:cNvSpPr/>
          <p:nvPr/>
        </p:nvSpPr>
        <p:spPr>
          <a:xfrm>
            <a:off x="7953247" y="4328369"/>
            <a:ext cx="203200" cy="711200"/>
          </a:xfrm>
          <a:custGeom>
            <a:avLst/>
            <a:gdLst>
              <a:gd name="connsiteX0" fmla="*/ 0 w 203200"/>
              <a:gd name="connsiteY0" fmla="*/ 711200 h 711200"/>
              <a:gd name="connsiteX1" fmla="*/ 88900 w 203200"/>
              <a:gd name="connsiteY1" fmla="*/ 368300 h 711200"/>
              <a:gd name="connsiteX2" fmla="*/ 203200 w 203200"/>
              <a:gd name="connsiteY2" fmla="*/ 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200" h="711200">
                <a:moveTo>
                  <a:pt x="0" y="711200"/>
                </a:moveTo>
                <a:cubicBezTo>
                  <a:pt x="27516" y="599016"/>
                  <a:pt x="55033" y="486833"/>
                  <a:pt x="88900" y="368300"/>
                </a:cubicBezTo>
                <a:cubicBezTo>
                  <a:pt x="122767" y="249767"/>
                  <a:pt x="162983" y="124883"/>
                  <a:pt x="203200" y="0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任意形状 34">
            <a:extLst>
              <a:ext uri="{FF2B5EF4-FFF2-40B4-BE49-F238E27FC236}">
                <a16:creationId xmlns:a16="http://schemas.microsoft.com/office/drawing/2014/main" id="{FC6570DB-54C3-915F-B87D-3ABFE95A1F56}"/>
              </a:ext>
            </a:extLst>
          </p:cNvPr>
          <p:cNvSpPr/>
          <p:nvPr/>
        </p:nvSpPr>
        <p:spPr>
          <a:xfrm>
            <a:off x="3524072" y="3753304"/>
            <a:ext cx="1665573" cy="2139204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>
                <a:alpha val="25000"/>
              </a:srgb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FCECBAF0-9477-2AC6-6B74-DCE414307DB3}"/>
              </a:ext>
            </a:extLst>
          </p:cNvPr>
          <p:cNvSpPr/>
          <p:nvPr/>
        </p:nvSpPr>
        <p:spPr>
          <a:xfrm>
            <a:off x="3467206" y="5091264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254B3C4A-C89F-8699-081C-F288531AC2CE}"/>
              </a:ext>
            </a:extLst>
          </p:cNvPr>
          <p:cNvSpPr/>
          <p:nvPr/>
        </p:nvSpPr>
        <p:spPr>
          <a:xfrm>
            <a:off x="3748871" y="4035530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8" name="任意形状 37">
            <a:extLst>
              <a:ext uri="{FF2B5EF4-FFF2-40B4-BE49-F238E27FC236}">
                <a16:creationId xmlns:a16="http://schemas.microsoft.com/office/drawing/2014/main" id="{54CF8AA8-4B31-60C9-4A2F-B597B0942B0F}"/>
              </a:ext>
            </a:extLst>
          </p:cNvPr>
          <p:cNvSpPr/>
          <p:nvPr/>
        </p:nvSpPr>
        <p:spPr>
          <a:xfrm>
            <a:off x="3619871" y="4330700"/>
            <a:ext cx="203200" cy="711200"/>
          </a:xfrm>
          <a:custGeom>
            <a:avLst/>
            <a:gdLst>
              <a:gd name="connsiteX0" fmla="*/ 0 w 203200"/>
              <a:gd name="connsiteY0" fmla="*/ 711200 h 711200"/>
              <a:gd name="connsiteX1" fmla="*/ 88900 w 203200"/>
              <a:gd name="connsiteY1" fmla="*/ 368300 h 711200"/>
              <a:gd name="connsiteX2" fmla="*/ 203200 w 203200"/>
              <a:gd name="connsiteY2" fmla="*/ 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200" h="711200">
                <a:moveTo>
                  <a:pt x="0" y="711200"/>
                </a:moveTo>
                <a:cubicBezTo>
                  <a:pt x="27516" y="599016"/>
                  <a:pt x="55033" y="486833"/>
                  <a:pt x="88900" y="368300"/>
                </a:cubicBezTo>
                <a:cubicBezTo>
                  <a:pt x="122767" y="249767"/>
                  <a:pt x="162983" y="124883"/>
                  <a:pt x="203200" y="0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任意形状 38">
            <a:extLst>
              <a:ext uri="{FF2B5EF4-FFF2-40B4-BE49-F238E27FC236}">
                <a16:creationId xmlns:a16="http://schemas.microsoft.com/office/drawing/2014/main" id="{CF60A9CE-C778-6D65-F8F9-05CE71C3A643}"/>
              </a:ext>
            </a:extLst>
          </p:cNvPr>
          <p:cNvSpPr/>
          <p:nvPr/>
        </p:nvSpPr>
        <p:spPr>
          <a:xfrm>
            <a:off x="4668430" y="3778675"/>
            <a:ext cx="1665573" cy="2139204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>
                <a:alpha val="25000"/>
              </a:srgb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EFF697DC-865D-E674-100A-51BA4D6E0940}"/>
              </a:ext>
            </a:extLst>
          </p:cNvPr>
          <p:cNvSpPr/>
          <p:nvPr/>
        </p:nvSpPr>
        <p:spPr>
          <a:xfrm>
            <a:off x="4611564" y="5116635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352F5DD8-20BD-BA1C-65F7-8319673BD27C}"/>
              </a:ext>
            </a:extLst>
          </p:cNvPr>
          <p:cNvSpPr/>
          <p:nvPr/>
        </p:nvSpPr>
        <p:spPr>
          <a:xfrm>
            <a:off x="4893229" y="4060901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2" name="任意形状 41">
            <a:extLst>
              <a:ext uri="{FF2B5EF4-FFF2-40B4-BE49-F238E27FC236}">
                <a16:creationId xmlns:a16="http://schemas.microsoft.com/office/drawing/2014/main" id="{20CE5CC2-55E2-30E1-95A0-0DBA1E53609B}"/>
              </a:ext>
            </a:extLst>
          </p:cNvPr>
          <p:cNvSpPr/>
          <p:nvPr/>
        </p:nvSpPr>
        <p:spPr>
          <a:xfrm>
            <a:off x="4764229" y="4356071"/>
            <a:ext cx="203200" cy="711200"/>
          </a:xfrm>
          <a:custGeom>
            <a:avLst/>
            <a:gdLst>
              <a:gd name="connsiteX0" fmla="*/ 0 w 203200"/>
              <a:gd name="connsiteY0" fmla="*/ 711200 h 711200"/>
              <a:gd name="connsiteX1" fmla="*/ 88900 w 203200"/>
              <a:gd name="connsiteY1" fmla="*/ 368300 h 711200"/>
              <a:gd name="connsiteX2" fmla="*/ 203200 w 203200"/>
              <a:gd name="connsiteY2" fmla="*/ 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200" h="711200">
                <a:moveTo>
                  <a:pt x="0" y="711200"/>
                </a:moveTo>
                <a:cubicBezTo>
                  <a:pt x="27516" y="599016"/>
                  <a:pt x="55033" y="486833"/>
                  <a:pt x="88900" y="368300"/>
                </a:cubicBezTo>
                <a:cubicBezTo>
                  <a:pt x="122767" y="249767"/>
                  <a:pt x="162983" y="124883"/>
                  <a:pt x="203200" y="0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7" name="任意形状 46">
            <a:extLst>
              <a:ext uri="{FF2B5EF4-FFF2-40B4-BE49-F238E27FC236}">
                <a16:creationId xmlns:a16="http://schemas.microsoft.com/office/drawing/2014/main" id="{E79E75EB-C142-19E7-72C6-8FBFA8E63716}"/>
              </a:ext>
            </a:extLst>
          </p:cNvPr>
          <p:cNvSpPr/>
          <p:nvPr/>
        </p:nvSpPr>
        <p:spPr>
          <a:xfrm>
            <a:off x="8886162" y="3778675"/>
            <a:ext cx="1665573" cy="2139204"/>
          </a:xfrm>
          <a:custGeom>
            <a:avLst/>
            <a:gdLst>
              <a:gd name="connsiteX0" fmla="*/ 0 w 1292352"/>
              <a:gd name="connsiteY0" fmla="*/ 1532583 h 1532583"/>
              <a:gd name="connsiteX1" fmla="*/ 97536 w 1292352"/>
              <a:gd name="connsiteY1" fmla="*/ 801063 h 1532583"/>
              <a:gd name="connsiteX2" fmla="*/ 390144 w 1292352"/>
              <a:gd name="connsiteY2" fmla="*/ 130503 h 1532583"/>
              <a:gd name="connsiteX3" fmla="*/ 829056 w 1292352"/>
              <a:gd name="connsiteY3" fmla="*/ 32967 h 1532583"/>
              <a:gd name="connsiteX4" fmla="*/ 1170432 w 1292352"/>
              <a:gd name="connsiteY4" fmla="*/ 532839 h 1532583"/>
              <a:gd name="connsiteX5" fmla="*/ 1292352 w 1292352"/>
              <a:gd name="connsiteY5" fmla="*/ 1496007 h 153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352" h="1532583">
                <a:moveTo>
                  <a:pt x="0" y="1532583"/>
                </a:moveTo>
                <a:cubicBezTo>
                  <a:pt x="16256" y="1283663"/>
                  <a:pt x="32512" y="1034743"/>
                  <a:pt x="97536" y="801063"/>
                </a:cubicBezTo>
                <a:cubicBezTo>
                  <a:pt x="162560" y="567383"/>
                  <a:pt x="268224" y="258519"/>
                  <a:pt x="390144" y="130503"/>
                </a:cubicBezTo>
                <a:cubicBezTo>
                  <a:pt x="512064" y="2487"/>
                  <a:pt x="699008" y="-34089"/>
                  <a:pt x="829056" y="32967"/>
                </a:cubicBezTo>
                <a:cubicBezTo>
                  <a:pt x="959104" y="100023"/>
                  <a:pt x="1093216" y="288999"/>
                  <a:pt x="1170432" y="532839"/>
                </a:cubicBezTo>
                <a:cubicBezTo>
                  <a:pt x="1247648" y="776679"/>
                  <a:pt x="1270000" y="1136343"/>
                  <a:pt x="1292352" y="1496007"/>
                </a:cubicBezTo>
              </a:path>
            </a:pathLst>
          </a:custGeom>
          <a:noFill/>
          <a:ln w="31750">
            <a:solidFill>
              <a:srgbClr val="00B050">
                <a:alpha val="25000"/>
              </a:srgb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5E1965EE-1446-FB22-77D3-61002249D9CF}"/>
              </a:ext>
            </a:extLst>
          </p:cNvPr>
          <p:cNvSpPr/>
          <p:nvPr/>
        </p:nvSpPr>
        <p:spPr>
          <a:xfrm>
            <a:off x="8829296" y="5116635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28C8DB48-E4A3-C090-ABFB-56FFCB6914A5}"/>
              </a:ext>
            </a:extLst>
          </p:cNvPr>
          <p:cNvSpPr/>
          <p:nvPr/>
        </p:nvSpPr>
        <p:spPr>
          <a:xfrm>
            <a:off x="9110961" y="4060901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0" name="任意形状 49">
            <a:extLst>
              <a:ext uri="{FF2B5EF4-FFF2-40B4-BE49-F238E27FC236}">
                <a16:creationId xmlns:a16="http://schemas.microsoft.com/office/drawing/2014/main" id="{44937A6F-C2DC-9498-07CD-BBC71CA1877E}"/>
              </a:ext>
            </a:extLst>
          </p:cNvPr>
          <p:cNvSpPr/>
          <p:nvPr/>
        </p:nvSpPr>
        <p:spPr>
          <a:xfrm>
            <a:off x="8981961" y="4356071"/>
            <a:ext cx="203200" cy="711200"/>
          </a:xfrm>
          <a:custGeom>
            <a:avLst/>
            <a:gdLst>
              <a:gd name="connsiteX0" fmla="*/ 0 w 203200"/>
              <a:gd name="connsiteY0" fmla="*/ 711200 h 711200"/>
              <a:gd name="connsiteX1" fmla="*/ 88900 w 203200"/>
              <a:gd name="connsiteY1" fmla="*/ 368300 h 711200"/>
              <a:gd name="connsiteX2" fmla="*/ 203200 w 203200"/>
              <a:gd name="connsiteY2" fmla="*/ 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200" h="711200">
                <a:moveTo>
                  <a:pt x="0" y="711200"/>
                </a:moveTo>
                <a:cubicBezTo>
                  <a:pt x="27516" y="599016"/>
                  <a:pt x="55033" y="486833"/>
                  <a:pt x="88900" y="368300"/>
                </a:cubicBezTo>
                <a:cubicBezTo>
                  <a:pt x="122767" y="249767"/>
                  <a:pt x="162983" y="124883"/>
                  <a:pt x="203200" y="0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任意形状 17">
            <a:extLst>
              <a:ext uri="{FF2B5EF4-FFF2-40B4-BE49-F238E27FC236}">
                <a16:creationId xmlns:a16="http://schemas.microsoft.com/office/drawing/2014/main" id="{C1B6ED2D-7C19-3DCD-A94A-FF6F641E92BB}"/>
              </a:ext>
            </a:extLst>
          </p:cNvPr>
          <p:cNvSpPr/>
          <p:nvPr/>
        </p:nvSpPr>
        <p:spPr>
          <a:xfrm>
            <a:off x="7042068" y="4429496"/>
            <a:ext cx="676893" cy="1508166"/>
          </a:xfrm>
          <a:custGeom>
            <a:avLst/>
            <a:gdLst>
              <a:gd name="connsiteX0" fmla="*/ 0 w 676893"/>
              <a:gd name="connsiteY0" fmla="*/ 0 h 1508166"/>
              <a:gd name="connsiteX1" fmla="*/ 225631 w 676893"/>
              <a:gd name="connsiteY1" fmla="*/ 439387 h 1508166"/>
              <a:gd name="connsiteX2" fmla="*/ 190005 w 676893"/>
              <a:gd name="connsiteY2" fmla="*/ 950026 h 1508166"/>
              <a:gd name="connsiteX3" fmla="*/ 676893 w 676893"/>
              <a:gd name="connsiteY3" fmla="*/ 1508166 h 150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893" h="1508166">
                <a:moveTo>
                  <a:pt x="0" y="0"/>
                </a:moveTo>
                <a:cubicBezTo>
                  <a:pt x="96982" y="140524"/>
                  <a:pt x="193964" y="281049"/>
                  <a:pt x="225631" y="439387"/>
                </a:cubicBezTo>
                <a:cubicBezTo>
                  <a:pt x="257299" y="597725"/>
                  <a:pt x="114795" y="771896"/>
                  <a:pt x="190005" y="950026"/>
                </a:cubicBezTo>
                <a:cubicBezTo>
                  <a:pt x="265215" y="1128156"/>
                  <a:pt x="471054" y="1318161"/>
                  <a:pt x="676893" y="1508166"/>
                </a:cubicBezTo>
              </a:path>
            </a:pathLst>
          </a:custGeom>
          <a:noFill/>
          <a:ln w="254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任意形状 18">
            <a:extLst>
              <a:ext uri="{FF2B5EF4-FFF2-40B4-BE49-F238E27FC236}">
                <a16:creationId xmlns:a16="http://schemas.microsoft.com/office/drawing/2014/main" id="{3A65A1B9-1DAB-25CF-BC17-5F655D85AE8F}"/>
              </a:ext>
            </a:extLst>
          </p:cNvPr>
          <p:cNvSpPr/>
          <p:nvPr/>
        </p:nvSpPr>
        <p:spPr>
          <a:xfrm>
            <a:off x="7101444" y="3753018"/>
            <a:ext cx="1610675" cy="2149018"/>
          </a:xfrm>
          <a:custGeom>
            <a:avLst/>
            <a:gdLst>
              <a:gd name="connsiteX0" fmla="*/ 0 w 1610675"/>
              <a:gd name="connsiteY0" fmla="*/ 522099 h 2149018"/>
              <a:gd name="connsiteX1" fmla="*/ 486888 w 1610675"/>
              <a:gd name="connsiteY1" fmla="*/ 605226 h 2149018"/>
              <a:gd name="connsiteX2" fmla="*/ 926275 w 1610675"/>
              <a:gd name="connsiteY2" fmla="*/ 153964 h 2149018"/>
              <a:gd name="connsiteX3" fmla="*/ 1591294 w 1610675"/>
              <a:gd name="connsiteY3" fmla="*/ 82712 h 2149018"/>
              <a:gd name="connsiteX4" fmla="*/ 1436914 w 1610675"/>
              <a:gd name="connsiteY4" fmla="*/ 1258369 h 2149018"/>
              <a:gd name="connsiteX5" fmla="*/ 1484416 w 1610675"/>
              <a:gd name="connsiteY5" fmla="*/ 2149018 h 214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675" h="2149018">
                <a:moveTo>
                  <a:pt x="0" y="522099"/>
                </a:moveTo>
                <a:cubicBezTo>
                  <a:pt x="166254" y="594340"/>
                  <a:pt x="332509" y="666582"/>
                  <a:pt x="486888" y="605226"/>
                </a:cubicBezTo>
                <a:cubicBezTo>
                  <a:pt x="641267" y="543870"/>
                  <a:pt x="742207" y="241050"/>
                  <a:pt x="926275" y="153964"/>
                </a:cubicBezTo>
                <a:cubicBezTo>
                  <a:pt x="1110343" y="66878"/>
                  <a:pt x="1506188" y="-101355"/>
                  <a:pt x="1591294" y="82712"/>
                </a:cubicBezTo>
                <a:cubicBezTo>
                  <a:pt x="1676400" y="266779"/>
                  <a:pt x="1454727" y="913985"/>
                  <a:pt x="1436914" y="1258369"/>
                </a:cubicBezTo>
                <a:cubicBezTo>
                  <a:pt x="1419101" y="1602753"/>
                  <a:pt x="1451758" y="1875885"/>
                  <a:pt x="1484416" y="2149018"/>
                </a:cubicBezTo>
              </a:path>
            </a:pathLst>
          </a:custGeom>
          <a:noFill/>
          <a:ln w="254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任意形状 19">
            <a:extLst>
              <a:ext uri="{FF2B5EF4-FFF2-40B4-BE49-F238E27FC236}">
                <a16:creationId xmlns:a16="http://schemas.microsoft.com/office/drawing/2014/main" id="{850833F9-8ECE-1D5A-082A-339846DE75EC}"/>
              </a:ext>
            </a:extLst>
          </p:cNvPr>
          <p:cNvSpPr/>
          <p:nvPr/>
        </p:nvSpPr>
        <p:spPr>
          <a:xfrm>
            <a:off x="4130530" y="3644122"/>
            <a:ext cx="2531527" cy="2246039"/>
          </a:xfrm>
          <a:custGeom>
            <a:avLst/>
            <a:gdLst>
              <a:gd name="connsiteX0" fmla="*/ 37709 w 2531527"/>
              <a:gd name="connsiteY0" fmla="*/ 2246039 h 2246039"/>
              <a:gd name="connsiteX1" fmla="*/ 37709 w 2531527"/>
              <a:gd name="connsiteY1" fmla="*/ 1521644 h 2246039"/>
              <a:gd name="connsiteX2" fmla="*/ 429595 w 2531527"/>
              <a:gd name="connsiteY2" fmla="*/ 227234 h 2246039"/>
              <a:gd name="connsiteX3" fmla="*/ 1403371 w 2531527"/>
              <a:gd name="connsiteY3" fmla="*/ 25353 h 2246039"/>
              <a:gd name="connsiteX4" fmla="*/ 2531527 w 2531527"/>
              <a:gd name="connsiteY4" fmla="*/ 524117 h 2246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1527" h="2246039">
                <a:moveTo>
                  <a:pt x="37709" y="2246039"/>
                </a:moveTo>
                <a:cubicBezTo>
                  <a:pt x="5052" y="2052075"/>
                  <a:pt x="-27605" y="1858111"/>
                  <a:pt x="37709" y="1521644"/>
                </a:cubicBezTo>
                <a:cubicBezTo>
                  <a:pt x="103023" y="1185177"/>
                  <a:pt x="201985" y="476616"/>
                  <a:pt x="429595" y="227234"/>
                </a:cubicBezTo>
                <a:cubicBezTo>
                  <a:pt x="657205" y="-22148"/>
                  <a:pt x="1053049" y="-24127"/>
                  <a:pt x="1403371" y="25353"/>
                </a:cubicBezTo>
                <a:cubicBezTo>
                  <a:pt x="1753693" y="74833"/>
                  <a:pt x="2142610" y="299475"/>
                  <a:pt x="2531527" y="524117"/>
                </a:cubicBezTo>
              </a:path>
            </a:pathLst>
          </a:custGeom>
          <a:noFill/>
          <a:ln w="254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任意形状 20">
            <a:extLst>
              <a:ext uri="{FF2B5EF4-FFF2-40B4-BE49-F238E27FC236}">
                <a16:creationId xmlns:a16="http://schemas.microsoft.com/office/drawing/2014/main" id="{7B149708-5EF3-EA14-E4F6-7C07FABB9C28}"/>
              </a:ext>
            </a:extLst>
          </p:cNvPr>
          <p:cNvSpPr/>
          <p:nvPr/>
        </p:nvSpPr>
        <p:spPr>
          <a:xfrm>
            <a:off x="5543387" y="4316997"/>
            <a:ext cx="1047418" cy="1632541"/>
          </a:xfrm>
          <a:custGeom>
            <a:avLst/>
            <a:gdLst>
              <a:gd name="connsiteX0" fmla="*/ 263647 w 1047418"/>
              <a:gd name="connsiteY0" fmla="*/ 1632541 h 1632541"/>
              <a:gd name="connsiteX1" fmla="*/ 2390 w 1047418"/>
              <a:gd name="connsiteY1" fmla="*/ 920021 h 1632541"/>
              <a:gd name="connsiteX2" fmla="*/ 192395 w 1047418"/>
              <a:gd name="connsiteY2" fmla="*/ 136250 h 1632541"/>
              <a:gd name="connsiteX3" fmla="*/ 1047418 w 1047418"/>
              <a:gd name="connsiteY3" fmla="*/ 5621 h 163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418" h="1632541">
                <a:moveTo>
                  <a:pt x="263647" y="1632541"/>
                </a:moveTo>
                <a:cubicBezTo>
                  <a:pt x="138956" y="1400972"/>
                  <a:pt x="14265" y="1169403"/>
                  <a:pt x="2390" y="920021"/>
                </a:cubicBezTo>
                <a:cubicBezTo>
                  <a:pt x="-9485" y="670639"/>
                  <a:pt x="18224" y="288650"/>
                  <a:pt x="192395" y="136250"/>
                </a:cubicBezTo>
                <a:cubicBezTo>
                  <a:pt x="366566" y="-16150"/>
                  <a:pt x="706992" y="-5265"/>
                  <a:pt x="1047418" y="5621"/>
                </a:cubicBezTo>
              </a:path>
            </a:pathLst>
          </a:custGeom>
          <a:noFill/>
          <a:ln w="254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任意形状 21">
            <a:extLst>
              <a:ext uri="{FF2B5EF4-FFF2-40B4-BE49-F238E27FC236}">
                <a16:creationId xmlns:a16="http://schemas.microsoft.com/office/drawing/2014/main" id="{E88CF252-EB57-69E7-BEAC-C9F37E18151B}"/>
              </a:ext>
            </a:extLst>
          </p:cNvPr>
          <p:cNvSpPr/>
          <p:nvPr/>
        </p:nvSpPr>
        <p:spPr>
          <a:xfrm>
            <a:off x="6491855" y="4560125"/>
            <a:ext cx="241454" cy="1389413"/>
          </a:xfrm>
          <a:custGeom>
            <a:avLst/>
            <a:gdLst>
              <a:gd name="connsiteX0" fmla="*/ 39574 w 241454"/>
              <a:gd name="connsiteY0" fmla="*/ 1389413 h 1389413"/>
              <a:gd name="connsiteX1" fmla="*/ 3948 w 241454"/>
              <a:gd name="connsiteY1" fmla="*/ 950026 h 1389413"/>
              <a:gd name="connsiteX2" fmla="*/ 27698 w 241454"/>
              <a:gd name="connsiteY2" fmla="*/ 451262 h 1389413"/>
              <a:gd name="connsiteX3" fmla="*/ 241454 w 241454"/>
              <a:gd name="connsiteY3" fmla="*/ 0 h 1389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454" h="1389413">
                <a:moveTo>
                  <a:pt x="39574" y="1389413"/>
                </a:moveTo>
                <a:cubicBezTo>
                  <a:pt x="22750" y="1247898"/>
                  <a:pt x="5927" y="1106384"/>
                  <a:pt x="3948" y="950026"/>
                </a:cubicBezTo>
                <a:cubicBezTo>
                  <a:pt x="1969" y="793668"/>
                  <a:pt x="-11886" y="609600"/>
                  <a:pt x="27698" y="451262"/>
                </a:cubicBezTo>
                <a:cubicBezTo>
                  <a:pt x="67282" y="292924"/>
                  <a:pt x="154368" y="146462"/>
                  <a:pt x="241454" y="0"/>
                </a:cubicBezTo>
              </a:path>
            </a:pathLst>
          </a:custGeom>
          <a:noFill/>
          <a:ln w="254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任意形状 22">
            <a:extLst>
              <a:ext uri="{FF2B5EF4-FFF2-40B4-BE49-F238E27FC236}">
                <a16:creationId xmlns:a16="http://schemas.microsoft.com/office/drawing/2014/main" id="{4636DE1B-B817-A837-EC78-94FF7AD6B4C7}"/>
              </a:ext>
            </a:extLst>
          </p:cNvPr>
          <p:cNvSpPr/>
          <p:nvPr/>
        </p:nvSpPr>
        <p:spPr>
          <a:xfrm>
            <a:off x="1698171" y="3812038"/>
            <a:ext cx="1751366" cy="2101874"/>
          </a:xfrm>
          <a:custGeom>
            <a:avLst/>
            <a:gdLst>
              <a:gd name="connsiteX0" fmla="*/ 0 w 1751366"/>
              <a:gd name="connsiteY0" fmla="*/ 474954 h 2101874"/>
              <a:gd name="connsiteX1" fmla="*/ 558141 w 1751366"/>
              <a:gd name="connsiteY1" fmla="*/ 166196 h 2101874"/>
              <a:gd name="connsiteX2" fmla="*/ 1543793 w 1751366"/>
              <a:gd name="connsiteY2" fmla="*/ 11817 h 2101874"/>
              <a:gd name="connsiteX3" fmla="*/ 1745673 w 1751366"/>
              <a:gd name="connsiteY3" fmla="*/ 474954 h 2101874"/>
              <a:gd name="connsiteX4" fmla="*/ 1425039 w 1751366"/>
              <a:gd name="connsiteY4" fmla="*/ 1329978 h 2101874"/>
              <a:gd name="connsiteX5" fmla="*/ 1531917 w 1751366"/>
              <a:gd name="connsiteY5" fmla="*/ 2101874 h 2101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1366" h="2101874">
                <a:moveTo>
                  <a:pt x="0" y="474954"/>
                </a:moveTo>
                <a:cubicBezTo>
                  <a:pt x="150421" y="359169"/>
                  <a:pt x="300842" y="243385"/>
                  <a:pt x="558141" y="166196"/>
                </a:cubicBezTo>
                <a:cubicBezTo>
                  <a:pt x="815440" y="89006"/>
                  <a:pt x="1345871" y="-39643"/>
                  <a:pt x="1543793" y="11817"/>
                </a:cubicBezTo>
                <a:cubicBezTo>
                  <a:pt x="1741715" y="63277"/>
                  <a:pt x="1765465" y="255261"/>
                  <a:pt x="1745673" y="474954"/>
                </a:cubicBezTo>
                <a:cubicBezTo>
                  <a:pt x="1725881" y="694647"/>
                  <a:pt x="1460665" y="1058825"/>
                  <a:pt x="1425039" y="1329978"/>
                </a:cubicBezTo>
                <a:cubicBezTo>
                  <a:pt x="1389413" y="1601131"/>
                  <a:pt x="1460665" y="1851502"/>
                  <a:pt x="1531917" y="2101874"/>
                </a:cubicBezTo>
              </a:path>
            </a:pathLst>
          </a:custGeom>
          <a:noFill/>
          <a:ln w="254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任意形状 23">
            <a:extLst>
              <a:ext uri="{FF2B5EF4-FFF2-40B4-BE49-F238E27FC236}">
                <a16:creationId xmlns:a16="http://schemas.microsoft.com/office/drawing/2014/main" id="{16463918-C702-F80A-BA31-9CE2288637DC}"/>
              </a:ext>
            </a:extLst>
          </p:cNvPr>
          <p:cNvSpPr/>
          <p:nvPr/>
        </p:nvSpPr>
        <p:spPr>
          <a:xfrm>
            <a:off x="1473507" y="4631377"/>
            <a:ext cx="925309" cy="1282535"/>
          </a:xfrm>
          <a:custGeom>
            <a:avLst/>
            <a:gdLst>
              <a:gd name="connsiteX0" fmla="*/ 7651 w 803298"/>
              <a:gd name="connsiteY0" fmla="*/ 0 h 1282535"/>
              <a:gd name="connsiteX1" fmla="*/ 114529 w 803298"/>
              <a:gd name="connsiteY1" fmla="*/ 605641 h 1282535"/>
              <a:gd name="connsiteX2" fmla="*/ 803298 w 803298"/>
              <a:gd name="connsiteY2" fmla="*/ 1282535 h 128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3298" h="1282535">
                <a:moveTo>
                  <a:pt x="7651" y="0"/>
                </a:moveTo>
                <a:cubicBezTo>
                  <a:pt x="-5214" y="195942"/>
                  <a:pt x="-18079" y="391885"/>
                  <a:pt x="114529" y="605641"/>
                </a:cubicBezTo>
                <a:cubicBezTo>
                  <a:pt x="247137" y="819397"/>
                  <a:pt x="704337" y="1195449"/>
                  <a:pt x="803298" y="1282535"/>
                </a:cubicBezTo>
              </a:path>
            </a:pathLst>
          </a:custGeom>
          <a:noFill/>
          <a:ln w="25400">
            <a:solidFill>
              <a:srgbClr val="FF0000"/>
            </a:solidFill>
            <a:head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85941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0476DD-CAB8-9701-BA8E-086BAE148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Emergency Planning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F069DF9-D0BB-BF7E-D458-2A118C1B6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643281" cy="4351338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kumimoji="1" lang="en-US" altLang="zh-CN" b="1" u="sng" dirty="0"/>
              <a:t>Two-phase problem: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/>
              <a:t>Preprocess an input graph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b="1" dirty="0">
                <a:solidFill>
                  <a:srgbClr val="FF0000"/>
                </a:solidFill>
              </a:rPr>
              <a:t>One/multiple links break</a:t>
            </a:r>
            <a:r>
              <a:rPr kumimoji="1" lang="en-US" altLang="zh-CN" dirty="0"/>
              <a:t>, and </a:t>
            </a:r>
            <a:r>
              <a:rPr kumimoji="1" lang="en-US" altLang="zh-CN" b="1" dirty="0">
                <a:solidFill>
                  <a:srgbClr val="00B050"/>
                </a:solidFill>
              </a:rPr>
              <a:t>recover info</a:t>
            </a:r>
            <a:r>
              <a:rPr kumimoji="1" lang="en-US" altLang="zh-CN" dirty="0"/>
              <a:t> in the new graph</a:t>
            </a:r>
          </a:p>
          <a:p>
            <a:pPr marL="514350" indent="-514350">
              <a:buFont typeface="+mj-lt"/>
              <a:buAutoNum type="arabicPeriod"/>
            </a:pPr>
            <a:endParaRPr kumimoji="1" lang="en-US" altLang="zh-CN" dirty="0"/>
          </a:p>
          <a:p>
            <a:pPr marL="0" indent="0">
              <a:buNone/>
            </a:pPr>
            <a:r>
              <a:rPr kumimoji="1" lang="en-US" altLang="zh-CN" b="1" u="sng" dirty="0"/>
              <a:t>Costs: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/>
              <a:t>Preprocessing time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/>
              <a:t>Recovery time</a:t>
            </a:r>
            <a:endParaRPr kumimoji="1" lang="zh-CN" altLang="en-US" dirty="0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B0848BDA-2A0D-BBAF-64A6-5C4B6C2154EE}"/>
              </a:ext>
            </a:extLst>
          </p:cNvPr>
          <p:cNvSpPr/>
          <p:nvPr/>
        </p:nvSpPr>
        <p:spPr>
          <a:xfrm>
            <a:off x="7707717" y="1699625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107A25E5-9575-337C-8B6D-1C777CFDA3E0}"/>
              </a:ext>
            </a:extLst>
          </p:cNvPr>
          <p:cNvSpPr/>
          <p:nvPr/>
        </p:nvSpPr>
        <p:spPr>
          <a:xfrm>
            <a:off x="7419673" y="3062978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329F612-B0EF-6D17-C4D0-D8AA7C123C05}"/>
              </a:ext>
            </a:extLst>
          </p:cNvPr>
          <p:cNvSpPr/>
          <p:nvPr/>
        </p:nvSpPr>
        <p:spPr>
          <a:xfrm>
            <a:off x="6737515" y="4153533"/>
            <a:ext cx="251999" cy="25199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756C1463-F23E-FB3C-D734-7E4BAEA03047}"/>
              </a:ext>
            </a:extLst>
          </p:cNvPr>
          <p:cNvSpPr/>
          <p:nvPr/>
        </p:nvSpPr>
        <p:spPr>
          <a:xfrm>
            <a:off x="8549275" y="3702595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DE1EEA0C-056F-30B9-02CF-FCB7508C5A7C}"/>
              </a:ext>
            </a:extLst>
          </p:cNvPr>
          <p:cNvSpPr/>
          <p:nvPr/>
        </p:nvSpPr>
        <p:spPr>
          <a:xfrm>
            <a:off x="7455718" y="5312858"/>
            <a:ext cx="251999" cy="25199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D57AF2A3-A42E-67C3-502B-788E77D6AECE}"/>
              </a:ext>
            </a:extLst>
          </p:cNvPr>
          <p:cNvSpPr/>
          <p:nvPr/>
        </p:nvSpPr>
        <p:spPr>
          <a:xfrm>
            <a:off x="8675275" y="4835166"/>
            <a:ext cx="251999" cy="25199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27CAA0CA-2086-4B82-DEAD-F8BEF63DD60E}"/>
              </a:ext>
            </a:extLst>
          </p:cNvPr>
          <p:cNvSpPr/>
          <p:nvPr/>
        </p:nvSpPr>
        <p:spPr>
          <a:xfrm>
            <a:off x="10178444" y="2124833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EFACBBBF-A776-4F18-B53D-34808E0DE17D}"/>
              </a:ext>
            </a:extLst>
          </p:cNvPr>
          <p:cNvSpPr/>
          <p:nvPr/>
        </p:nvSpPr>
        <p:spPr>
          <a:xfrm>
            <a:off x="10001564" y="3601395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DBCF7916-36E5-CDDB-675E-87ED84E6C642}"/>
              </a:ext>
            </a:extLst>
          </p:cNvPr>
          <p:cNvSpPr/>
          <p:nvPr/>
        </p:nvSpPr>
        <p:spPr>
          <a:xfrm>
            <a:off x="9746551" y="5764101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E162FDF6-BFB2-0893-E899-8F926BE7AB99}"/>
              </a:ext>
            </a:extLst>
          </p:cNvPr>
          <p:cNvSpPr/>
          <p:nvPr/>
        </p:nvSpPr>
        <p:spPr>
          <a:xfrm>
            <a:off x="10528547" y="4788565"/>
            <a:ext cx="251999" cy="25199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7E89BCB5-8BE7-BFB6-DAA3-F75D7D70CFEB}"/>
              </a:ext>
            </a:extLst>
          </p:cNvPr>
          <p:cNvSpPr/>
          <p:nvPr/>
        </p:nvSpPr>
        <p:spPr>
          <a:xfrm>
            <a:off x="9053274" y="2124833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0B67192A-84A8-5B88-84A6-79D446C805B0}"/>
              </a:ext>
            </a:extLst>
          </p:cNvPr>
          <p:cNvSpPr/>
          <p:nvPr/>
        </p:nvSpPr>
        <p:spPr>
          <a:xfrm>
            <a:off x="11227800" y="3475395"/>
            <a:ext cx="251999" cy="25199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9AF23FE6-86BD-4A7B-8111-9594F52429B0}"/>
              </a:ext>
            </a:extLst>
          </p:cNvPr>
          <p:cNvCxnSpPr>
            <a:cxnSpLocks/>
          </p:cNvCxnSpPr>
          <p:nvPr/>
        </p:nvCxnSpPr>
        <p:spPr>
          <a:xfrm>
            <a:off x="7922812" y="1856105"/>
            <a:ext cx="1130462" cy="33611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80452BDF-6616-18FC-370D-C6E4BB78A27C}"/>
              </a:ext>
            </a:extLst>
          </p:cNvPr>
          <p:cNvCxnSpPr>
            <a:cxnSpLocks/>
            <a:stCxn id="4" idx="4"/>
            <a:endCxn id="5" idx="0"/>
          </p:cNvCxnSpPr>
          <p:nvPr/>
        </p:nvCxnSpPr>
        <p:spPr>
          <a:xfrm flipH="1">
            <a:off x="7545673" y="1951624"/>
            <a:ext cx="288044" cy="111135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线连接符 25">
            <a:extLst>
              <a:ext uri="{FF2B5EF4-FFF2-40B4-BE49-F238E27FC236}">
                <a16:creationId xmlns:a16="http://schemas.microsoft.com/office/drawing/2014/main" id="{52C05F76-48F0-DEA6-2BF2-5A6A5DFCA6B3}"/>
              </a:ext>
            </a:extLst>
          </p:cNvPr>
          <p:cNvCxnSpPr>
            <a:cxnSpLocks/>
            <a:stCxn id="5" idx="3"/>
            <a:endCxn id="6" idx="7"/>
          </p:cNvCxnSpPr>
          <p:nvPr/>
        </p:nvCxnSpPr>
        <p:spPr>
          <a:xfrm flipH="1">
            <a:off x="6952610" y="3278073"/>
            <a:ext cx="503967" cy="91236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线连接符 30">
            <a:extLst>
              <a:ext uri="{FF2B5EF4-FFF2-40B4-BE49-F238E27FC236}">
                <a16:creationId xmlns:a16="http://schemas.microsoft.com/office/drawing/2014/main" id="{27E6B3BB-3D65-0357-0F90-87AA08F25C55}"/>
              </a:ext>
            </a:extLst>
          </p:cNvPr>
          <p:cNvCxnSpPr>
            <a:cxnSpLocks/>
            <a:stCxn id="5" idx="5"/>
            <a:endCxn id="7" idx="1"/>
          </p:cNvCxnSpPr>
          <p:nvPr/>
        </p:nvCxnSpPr>
        <p:spPr>
          <a:xfrm>
            <a:off x="7634768" y="3278073"/>
            <a:ext cx="951411" cy="46142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线连接符 34">
            <a:extLst>
              <a:ext uri="{FF2B5EF4-FFF2-40B4-BE49-F238E27FC236}">
                <a16:creationId xmlns:a16="http://schemas.microsoft.com/office/drawing/2014/main" id="{13A76D82-1735-DE89-3E64-A1AA03D9478C}"/>
              </a:ext>
            </a:extLst>
          </p:cNvPr>
          <p:cNvCxnSpPr>
            <a:cxnSpLocks/>
            <a:stCxn id="14" idx="6"/>
            <a:endCxn id="10" idx="2"/>
          </p:cNvCxnSpPr>
          <p:nvPr/>
        </p:nvCxnSpPr>
        <p:spPr>
          <a:xfrm>
            <a:off x="9305273" y="2250833"/>
            <a:ext cx="87317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线连接符 37">
            <a:extLst>
              <a:ext uri="{FF2B5EF4-FFF2-40B4-BE49-F238E27FC236}">
                <a16:creationId xmlns:a16="http://schemas.microsoft.com/office/drawing/2014/main" id="{D162F55B-26B1-410F-5BC7-FB5416C9793E}"/>
              </a:ext>
            </a:extLst>
          </p:cNvPr>
          <p:cNvCxnSpPr>
            <a:cxnSpLocks/>
            <a:stCxn id="10" idx="5"/>
            <a:endCxn id="15" idx="1"/>
          </p:cNvCxnSpPr>
          <p:nvPr/>
        </p:nvCxnSpPr>
        <p:spPr>
          <a:xfrm>
            <a:off x="10393539" y="2339928"/>
            <a:ext cx="871165" cy="117237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线连接符 40">
            <a:extLst>
              <a:ext uri="{FF2B5EF4-FFF2-40B4-BE49-F238E27FC236}">
                <a16:creationId xmlns:a16="http://schemas.microsoft.com/office/drawing/2014/main" id="{C9A679DD-B180-2100-2006-AE997AF1C0B2}"/>
              </a:ext>
            </a:extLst>
          </p:cNvPr>
          <p:cNvCxnSpPr>
            <a:cxnSpLocks/>
            <a:stCxn id="14" idx="4"/>
            <a:endCxn id="7" idx="7"/>
          </p:cNvCxnSpPr>
          <p:nvPr/>
        </p:nvCxnSpPr>
        <p:spPr>
          <a:xfrm flipH="1">
            <a:off x="8764370" y="2376832"/>
            <a:ext cx="414904" cy="13626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线连接符 43">
            <a:extLst>
              <a:ext uri="{FF2B5EF4-FFF2-40B4-BE49-F238E27FC236}">
                <a16:creationId xmlns:a16="http://schemas.microsoft.com/office/drawing/2014/main" id="{EBBB87E2-1AFA-E6C0-2964-3F7867FE5134}"/>
              </a:ext>
            </a:extLst>
          </p:cNvPr>
          <p:cNvCxnSpPr>
            <a:cxnSpLocks/>
            <a:stCxn id="10" idx="4"/>
            <a:endCxn id="11" idx="0"/>
          </p:cNvCxnSpPr>
          <p:nvPr/>
        </p:nvCxnSpPr>
        <p:spPr>
          <a:xfrm flipH="1">
            <a:off x="10127564" y="2376832"/>
            <a:ext cx="176880" cy="122456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直线连接符 47">
            <a:extLst>
              <a:ext uri="{FF2B5EF4-FFF2-40B4-BE49-F238E27FC236}">
                <a16:creationId xmlns:a16="http://schemas.microsoft.com/office/drawing/2014/main" id="{23B580CC-B667-FD42-C805-D52B7924C904}"/>
              </a:ext>
            </a:extLst>
          </p:cNvPr>
          <p:cNvCxnSpPr>
            <a:cxnSpLocks/>
            <a:stCxn id="14" idx="5"/>
            <a:endCxn id="11" idx="1"/>
          </p:cNvCxnSpPr>
          <p:nvPr/>
        </p:nvCxnSpPr>
        <p:spPr>
          <a:xfrm>
            <a:off x="9268369" y="2339928"/>
            <a:ext cx="770099" cy="129837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线连接符 50">
            <a:extLst>
              <a:ext uri="{FF2B5EF4-FFF2-40B4-BE49-F238E27FC236}">
                <a16:creationId xmlns:a16="http://schemas.microsoft.com/office/drawing/2014/main" id="{0EF4F82E-A0A0-7121-9D23-0146A62FB82B}"/>
              </a:ext>
            </a:extLst>
          </p:cNvPr>
          <p:cNvCxnSpPr>
            <a:cxnSpLocks/>
            <a:stCxn id="15" idx="4"/>
            <a:endCxn id="13" idx="7"/>
          </p:cNvCxnSpPr>
          <p:nvPr/>
        </p:nvCxnSpPr>
        <p:spPr>
          <a:xfrm flipH="1">
            <a:off x="10743642" y="3727394"/>
            <a:ext cx="610158" cy="109807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线连接符 53">
            <a:extLst>
              <a:ext uri="{FF2B5EF4-FFF2-40B4-BE49-F238E27FC236}">
                <a16:creationId xmlns:a16="http://schemas.microsoft.com/office/drawing/2014/main" id="{575E3F1C-AA95-41C5-9610-8FED8F77E0C1}"/>
              </a:ext>
            </a:extLst>
          </p:cNvPr>
          <p:cNvCxnSpPr>
            <a:cxnSpLocks/>
            <a:stCxn id="15" idx="2"/>
            <a:endCxn id="11" idx="6"/>
          </p:cNvCxnSpPr>
          <p:nvPr/>
        </p:nvCxnSpPr>
        <p:spPr>
          <a:xfrm flipH="1">
            <a:off x="10253563" y="3601395"/>
            <a:ext cx="974237" cy="126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直线连接符 56">
            <a:extLst>
              <a:ext uri="{FF2B5EF4-FFF2-40B4-BE49-F238E27FC236}">
                <a16:creationId xmlns:a16="http://schemas.microsoft.com/office/drawing/2014/main" id="{334934DD-08D5-7742-109D-4820AA86CCF9}"/>
              </a:ext>
            </a:extLst>
          </p:cNvPr>
          <p:cNvCxnSpPr>
            <a:cxnSpLocks/>
            <a:stCxn id="11" idx="2"/>
            <a:endCxn id="7" idx="6"/>
          </p:cNvCxnSpPr>
          <p:nvPr/>
        </p:nvCxnSpPr>
        <p:spPr>
          <a:xfrm flipH="1">
            <a:off x="8801274" y="3727395"/>
            <a:ext cx="1200290" cy="101200"/>
          </a:xfrm>
          <a:prstGeom prst="line">
            <a:avLst/>
          </a:prstGeom>
          <a:ln w="3175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直线连接符 59">
            <a:extLst>
              <a:ext uri="{FF2B5EF4-FFF2-40B4-BE49-F238E27FC236}">
                <a16:creationId xmlns:a16="http://schemas.microsoft.com/office/drawing/2014/main" id="{05E04F44-AD16-F303-619D-470F44BDD04D}"/>
              </a:ext>
            </a:extLst>
          </p:cNvPr>
          <p:cNvCxnSpPr>
            <a:cxnSpLocks/>
            <a:stCxn id="7" idx="3"/>
            <a:endCxn id="6" idx="6"/>
          </p:cNvCxnSpPr>
          <p:nvPr/>
        </p:nvCxnSpPr>
        <p:spPr>
          <a:xfrm flipH="1">
            <a:off x="6989514" y="3917690"/>
            <a:ext cx="1596665" cy="36184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直线连接符 62">
            <a:extLst>
              <a:ext uri="{FF2B5EF4-FFF2-40B4-BE49-F238E27FC236}">
                <a16:creationId xmlns:a16="http://schemas.microsoft.com/office/drawing/2014/main" id="{8FD61F07-0635-FD2E-6385-6F3A2A1F2AE9}"/>
              </a:ext>
            </a:extLst>
          </p:cNvPr>
          <p:cNvCxnSpPr>
            <a:cxnSpLocks/>
            <a:stCxn id="8" idx="1"/>
            <a:endCxn id="6" idx="5"/>
          </p:cNvCxnSpPr>
          <p:nvPr/>
        </p:nvCxnSpPr>
        <p:spPr>
          <a:xfrm flipH="1" flipV="1">
            <a:off x="6952610" y="4368628"/>
            <a:ext cx="540012" cy="98113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直线连接符 65">
            <a:extLst>
              <a:ext uri="{FF2B5EF4-FFF2-40B4-BE49-F238E27FC236}">
                <a16:creationId xmlns:a16="http://schemas.microsoft.com/office/drawing/2014/main" id="{78BD4538-2674-D468-B44D-1FE1E0E26FA0}"/>
              </a:ext>
            </a:extLst>
          </p:cNvPr>
          <p:cNvCxnSpPr>
            <a:cxnSpLocks/>
            <a:stCxn id="9" idx="0"/>
            <a:endCxn id="7" idx="4"/>
          </p:cNvCxnSpPr>
          <p:nvPr/>
        </p:nvCxnSpPr>
        <p:spPr>
          <a:xfrm flipH="1" flipV="1">
            <a:off x="8675275" y="3954594"/>
            <a:ext cx="126000" cy="88057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直线连接符 69">
            <a:extLst>
              <a:ext uri="{FF2B5EF4-FFF2-40B4-BE49-F238E27FC236}">
                <a16:creationId xmlns:a16="http://schemas.microsoft.com/office/drawing/2014/main" id="{4FFA06E5-540D-2556-B249-928E028E5BC5}"/>
              </a:ext>
            </a:extLst>
          </p:cNvPr>
          <p:cNvCxnSpPr>
            <a:cxnSpLocks/>
            <a:stCxn id="9" idx="3"/>
            <a:endCxn id="8" idx="6"/>
          </p:cNvCxnSpPr>
          <p:nvPr/>
        </p:nvCxnSpPr>
        <p:spPr>
          <a:xfrm flipH="1">
            <a:off x="7707717" y="5050261"/>
            <a:ext cx="1004462" cy="38859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直线连接符 72">
            <a:extLst>
              <a:ext uri="{FF2B5EF4-FFF2-40B4-BE49-F238E27FC236}">
                <a16:creationId xmlns:a16="http://schemas.microsoft.com/office/drawing/2014/main" id="{26B3E1B6-DF1C-3B52-5E5B-2FAE38F1DA31}"/>
              </a:ext>
            </a:extLst>
          </p:cNvPr>
          <p:cNvCxnSpPr>
            <a:cxnSpLocks/>
            <a:stCxn id="12" idx="2"/>
            <a:endCxn id="8" idx="5"/>
          </p:cNvCxnSpPr>
          <p:nvPr/>
        </p:nvCxnSpPr>
        <p:spPr>
          <a:xfrm flipH="1" flipV="1">
            <a:off x="7670813" y="5527953"/>
            <a:ext cx="2075738" cy="3621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直线连接符 75">
            <a:extLst>
              <a:ext uri="{FF2B5EF4-FFF2-40B4-BE49-F238E27FC236}">
                <a16:creationId xmlns:a16="http://schemas.microsoft.com/office/drawing/2014/main" id="{0E8E3F19-E188-8D23-C9C1-5FE511334171}"/>
              </a:ext>
            </a:extLst>
          </p:cNvPr>
          <p:cNvCxnSpPr>
            <a:cxnSpLocks/>
            <a:stCxn id="11" idx="3"/>
            <a:endCxn id="9" idx="7"/>
          </p:cNvCxnSpPr>
          <p:nvPr/>
        </p:nvCxnSpPr>
        <p:spPr>
          <a:xfrm flipH="1">
            <a:off x="8890370" y="3816490"/>
            <a:ext cx="1148098" cy="105558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直线连接符 78">
            <a:extLst>
              <a:ext uri="{FF2B5EF4-FFF2-40B4-BE49-F238E27FC236}">
                <a16:creationId xmlns:a16="http://schemas.microsoft.com/office/drawing/2014/main" id="{BAAADD4D-6BD6-2FDF-E915-AFC185018F8A}"/>
              </a:ext>
            </a:extLst>
          </p:cNvPr>
          <p:cNvCxnSpPr>
            <a:cxnSpLocks/>
            <a:stCxn id="11" idx="4"/>
            <a:endCxn id="13" idx="1"/>
          </p:cNvCxnSpPr>
          <p:nvPr/>
        </p:nvCxnSpPr>
        <p:spPr>
          <a:xfrm>
            <a:off x="10127564" y="3853394"/>
            <a:ext cx="437887" cy="9720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直线连接符 83">
            <a:extLst>
              <a:ext uri="{FF2B5EF4-FFF2-40B4-BE49-F238E27FC236}">
                <a16:creationId xmlns:a16="http://schemas.microsoft.com/office/drawing/2014/main" id="{C9E6EAC7-F0CB-E4FD-7F50-07718F2BAE6F}"/>
              </a:ext>
            </a:extLst>
          </p:cNvPr>
          <p:cNvCxnSpPr>
            <a:cxnSpLocks/>
            <a:stCxn id="12" idx="7"/>
            <a:endCxn id="13" idx="4"/>
          </p:cNvCxnSpPr>
          <p:nvPr/>
        </p:nvCxnSpPr>
        <p:spPr>
          <a:xfrm flipV="1">
            <a:off x="9961646" y="5040564"/>
            <a:ext cx="692901" cy="76044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直线连接符 88">
            <a:extLst>
              <a:ext uri="{FF2B5EF4-FFF2-40B4-BE49-F238E27FC236}">
                <a16:creationId xmlns:a16="http://schemas.microsoft.com/office/drawing/2014/main" id="{34D1A79D-0701-CAA7-75EC-BB2F28121FF3}"/>
              </a:ext>
            </a:extLst>
          </p:cNvPr>
          <p:cNvCxnSpPr>
            <a:cxnSpLocks/>
            <a:stCxn id="13" idx="2"/>
            <a:endCxn id="9" idx="6"/>
          </p:cNvCxnSpPr>
          <p:nvPr/>
        </p:nvCxnSpPr>
        <p:spPr>
          <a:xfrm flipH="1">
            <a:off x="8927274" y="4914565"/>
            <a:ext cx="1601273" cy="4660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直线连接符 91">
            <a:extLst>
              <a:ext uri="{FF2B5EF4-FFF2-40B4-BE49-F238E27FC236}">
                <a16:creationId xmlns:a16="http://schemas.microsoft.com/office/drawing/2014/main" id="{E27E9793-9FBE-B0FA-23BD-CEA63F157D42}"/>
              </a:ext>
            </a:extLst>
          </p:cNvPr>
          <p:cNvCxnSpPr>
            <a:cxnSpLocks/>
            <a:stCxn id="12" idx="1"/>
            <a:endCxn id="9" idx="4"/>
          </p:cNvCxnSpPr>
          <p:nvPr/>
        </p:nvCxnSpPr>
        <p:spPr>
          <a:xfrm flipH="1" flipV="1">
            <a:off x="8801275" y="5087165"/>
            <a:ext cx="982180" cy="7138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图形 18" descr="十字架徽章 纯色填充">
            <a:extLst>
              <a:ext uri="{FF2B5EF4-FFF2-40B4-BE49-F238E27FC236}">
                <a16:creationId xmlns:a16="http://schemas.microsoft.com/office/drawing/2014/main" id="{3B03B503-00E6-FE6C-F649-C5DA11B42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34214" y="2993269"/>
            <a:ext cx="790416" cy="79041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CF973519-45F5-88DD-CE67-39008A3C5674}"/>
              </a:ext>
            </a:extLst>
          </p:cNvPr>
          <p:cNvSpPr txBox="1"/>
          <p:nvPr/>
        </p:nvSpPr>
        <p:spPr>
          <a:xfrm>
            <a:off x="5053444" y="4761834"/>
            <a:ext cx="20810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00B050"/>
                </a:solidFill>
              </a:rPr>
              <a:t>Connectivity</a:t>
            </a:r>
          </a:p>
          <a:p>
            <a:r>
              <a:rPr kumimoji="1" lang="en-US" altLang="zh-CN" sz="2400" dirty="0">
                <a:solidFill>
                  <a:srgbClr val="00B050"/>
                </a:solidFill>
              </a:rPr>
              <a:t>Reachability</a:t>
            </a:r>
          </a:p>
          <a:p>
            <a:r>
              <a:rPr kumimoji="1" lang="en-US" altLang="zh-CN" sz="2400" dirty="0">
                <a:solidFill>
                  <a:srgbClr val="00B050"/>
                </a:solidFill>
              </a:rPr>
              <a:t>Shortest paths</a:t>
            </a:r>
            <a:endParaRPr kumimoji="1" lang="zh-CN" alt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9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EBEF01-09BB-5BA4-9BA0-DF9C38B36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513" y="537403"/>
            <a:ext cx="10515600" cy="1325563"/>
          </a:xfrm>
        </p:spPr>
        <p:txBody>
          <a:bodyPr/>
          <a:lstStyle/>
          <a:p>
            <a:r>
              <a:rPr kumimoji="1" lang="en-US" altLang="zh-CN" dirty="0"/>
              <a:t>Today’s plan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4D2056-184E-2ED8-46B4-33D26F4BF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2702"/>
            <a:ext cx="10515600" cy="3659186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zh-CN" dirty="0">
                <a:solidFill>
                  <a:schemeClr val="bg1">
                    <a:lumMod val="85000"/>
                  </a:schemeClr>
                </a:solidFill>
              </a:rPr>
              <a:t>Review of 1F-RP in unweighted graphs [RZ, 2005]</a:t>
            </a:r>
          </a:p>
          <a:p>
            <a:pPr marL="514350" indent="-514350">
              <a:buFont typeface="+mj-lt"/>
              <a:buAutoNum type="arabicPeriod"/>
            </a:pP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/>
              <a:t>Two main cases for 2F-RP in unweighted graphs</a:t>
            </a:r>
          </a:p>
          <a:p>
            <a:pPr lvl="1"/>
            <a:endParaRPr kumimoji="1" lang="en-US" altLang="zh-CN" dirty="0"/>
          </a:p>
          <a:p>
            <a:pPr lvl="1"/>
            <a:r>
              <a:rPr kumimoji="1" lang="en-US" altLang="zh-CN" dirty="0">
                <a:solidFill>
                  <a:schemeClr val="bg1">
                    <a:lumMod val="85000"/>
                  </a:schemeClr>
                </a:solidFill>
              </a:rPr>
              <a:t>Only one failure is on the </a:t>
            </a:r>
            <a:r>
              <a:rPr kumimoji="1" lang="en-US" altLang="zh-CN" dirty="0" err="1">
                <a:solidFill>
                  <a:schemeClr val="bg1">
                    <a:lumMod val="85000"/>
                  </a:schemeClr>
                </a:solidFill>
              </a:rPr>
              <a:t>st</a:t>
            </a:r>
            <a:r>
              <a:rPr kumimoji="1" lang="en-US" altLang="zh-CN" dirty="0">
                <a:solidFill>
                  <a:schemeClr val="bg1">
                    <a:lumMod val="85000"/>
                  </a:schemeClr>
                </a:solidFill>
              </a:rPr>
              <a:t>-path</a:t>
            </a:r>
          </a:p>
          <a:p>
            <a:pPr lvl="1"/>
            <a:endParaRPr kumimoji="1" lang="en-US" altLang="zh-CN" dirty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kumimoji="1" lang="en-US" altLang="zh-CN" dirty="0"/>
              <a:t>Both failures are on the </a:t>
            </a:r>
            <a:r>
              <a:rPr kumimoji="1" lang="en-US" altLang="zh-CN" dirty="0" err="1"/>
              <a:t>st</a:t>
            </a:r>
            <a:r>
              <a:rPr kumimoji="1" lang="en-US" altLang="zh-CN" dirty="0"/>
              <a:t>-path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532622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4C7EA59E-6DBD-BEE2-BCE8-2544827456BC}"/>
              </a:ext>
            </a:extLst>
          </p:cNvPr>
          <p:cNvSpPr/>
          <p:nvPr/>
        </p:nvSpPr>
        <p:spPr>
          <a:xfrm>
            <a:off x="1099511" y="5758148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8536789-980B-E9D3-7AA2-7B5305EC82E8}"/>
              </a:ext>
            </a:extLst>
          </p:cNvPr>
          <p:cNvSpPr/>
          <p:nvPr/>
        </p:nvSpPr>
        <p:spPr>
          <a:xfrm>
            <a:off x="10676367" y="578075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C135AD04-C9F4-261A-DF4C-F14B77F7BCCB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>
            <a:off x="1351510" y="5884148"/>
            <a:ext cx="9324857" cy="22609"/>
          </a:xfrm>
          <a:prstGeom prst="straightConnector1">
            <a:avLst/>
          </a:prstGeom>
          <a:ln w="31750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4885EA2D-9BE2-36BD-97BB-B46D2FFFF14E}"/>
              </a:ext>
            </a:extLst>
          </p:cNvPr>
          <p:cNvSpPr txBox="1"/>
          <p:nvPr/>
        </p:nvSpPr>
        <p:spPr>
          <a:xfrm>
            <a:off x="1060240" y="6010147"/>
            <a:ext cx="330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s</a:t>
            </a:r>
            <a:endParaRPr kumimoji="1" lang="zh-CN" altLang="en-US" sz="28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C448644-93BA-E954-C84C-5DC0DE69173F}"/>
              </a:ext>
            </a:extLst>
          </p:cNvPr>
          <p:cNvSpPr txBox="1"/>
          <p:nvPr/>
        </p:nvSpPr>
        <p:spPr>
          <a:xfrm>
            <a:off x="10660542" y="6032756"/>
            <a:ext cx="298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t</a:t>
            </a:r>
            <a:endParaRPr kumimoji="1"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内容占位符 2">
                <a:extLst>
                  <a:ext uri="{FF2B5EF4-FFF2-40B4-BE49-F238E27FC236}">
                    <a16:creationId xmlns:a16="http://schemas.microsoft.com/office/drawing/2014/main" id="{910962C7-8020-9E7F-33AA-977A905316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29826"/>
                <a:ext cx="10515600" cy="2285520"/>
              </a:xfrm>
            </p:spPr>
            <p:txBody>
              <a:bodyPr anchor="t">
                <a:normAutofit lnSpcReduction="10000"/>
              </a:bodyPr>
              <a:lstStyle/>
              <a:p>
                <a:r>
                  <a:rPr kumimoji="1" lang="en-US" altLang="zh-CN" dirty="0"/>
                  <a:t>Weighted digraph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r>
                  <a:rPr kumimoji="1" lang="en-US" altLang="zh-CN" dirty="0"/>
                  <a:t> and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kumimoji="1" lang="en-US" altLang="zh-CN" dirty="0"/>
              </a:p>
              <a:p>
                <a:r>
                  <a:rPr kumimoji="1" lang="en-US" altLang="zh-CN" dirty="0"/>
                  <a:t>For all edges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kumimoji="1" lang="en-US" altLang="zh-CN" dirty="0"/>
                  <a:t>, compute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dist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∖</m:t>
                    </m:r>
                    <m:r>
                      <m:rPr>
                        <m:lit/>
                      </m:rPr>
                      <a:rPr kumimoji="1" lang="en-US" altLang="zh-CN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m:rPr>
                        <m:lit/>
                      </m:rPr>
                      <a:rPr kumimoji="1" lang="en-US" altLang="zh-CN" b="0" i="1" smtClean="0">
                        <a:latin typeface="Cambria Math" panose="02040503050406030204" pitchFamily="18" charset="0"/>
                      </a:rPr>
                      <m:t>}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dirty="0"/>
              </a:p>
              <a:p>
                <a:r>
                  <a:rPr kumimoji="1" lang="en-US" altLang="zh-CN" b="1" u="sng" dirty="0"/>
                  <a:t>Case 2:</a:t>
                </a:r>
                <a:r>
                  <a:rPr kumimoji="1" lang="en-US" altLang="zh-CN" dirty="0"/>
                  <a:t> Both failures are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kumimoji="1" lang="en-US" altLang="zh-CN" dirty="0"/>
              </a:p>
              <a:p>
                <a:r>
                  <a:rPr kumimoji="1" lang="en-US" altLang="zh-CN" b="1" u="sng" dirty="0">
                    <a:solidFill>
                      <a:srgbClr val="FF0000"/>
                    </a:solidFill>
                  </a:rPr>
                  <a:t>Main challenge:</a:t>
                </a:r>
                <a:r>
                  <a:rPr kumimoji="1" lang="en-US" altLang="zh-CN" dirty="0"/>
                  <a:t> Find the </a:t>
                </a:r>
                <a:r>
                  <a:rPr kumimoji="1" lang="en-US" altLang="zh-CN" b="1" dirty="0">
                    <a:solidFill>
                      <a:srgbClr val="00B0F0"/>
                    </a:solidFill>
                  </a:rPr>
                  <a:t>backward path </a:t>
                </a:r>
                <a:r>
                  <a:rPr kumimoji="1" lang="en-US" altLang="zh-CN" dirty="0"/>
                  <a:t>(skip further details)</a:t>
                </a:r>
              </a:p>
            </p:txBody>
          </p:sp>
        </mc:Choice>
        <mc:Fallback xmlns="">
          <p:sp>
            <p:nvSpPr>
              <p:cNvPr id="10" name="内容占位符 2">
                <a:extLst>
                  <a:ext uri="{FF2B5EF4-FFF2-40B4-BE49-F238E27FC236}">
                    <a16:creationId xmlns:a16="http://schemas.microsoft.com/office/drawing/2014/main" id="{910962C7-8020-9E7F-33AA-977A905316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29826"/>
                <a:ext cx="10515600" cy="2285520"/>
              </a:xfrm>
              <a:blipFill>
                <a:blip r:embed="rId2"/>
                <a:stretch>
                  <a:fillRect l="-1043" t="-5600" b="-4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标题 1">
            <a:extLst>
              <a:ext uri="{FF2B5EF4-FFF2-40B4-BE49-F238E27FC236}">
                <a16:creationId xmlns:a16="http://schemas.microsoft.com/office/drawing/2014/main" id="{068D1D35-AC6B-920F-9954-B8D4B3D2F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601"/>
            <a:ext cx="10515600" cy="825244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/>
              <a:t>Dual-Failure RP in Unweighted Digraphs</a:t>
            </a:r>
            <a:endParaRPr kumimoji="1" lang="zh-CN" altLang="en-US" dirty="0"/>
          </a:p>
        </p:txBody>
      </p:sp>
      <p:pic>
        <p:nvPicPr>
          <p:cNvPr id="18" name="图形 17" descr="十字架徽章 纯色填充">
            <a:extLst>
              <a:ext uri="{FF2B5EF4-FFF2-40B4-BE49-F238E27FC236}">
                <a16:creationId xmlns:a16="http://schemas.microsoft.com/office/drawing/2014/main" id="{F4D90CBD-E002-0B6B-1138-14F4449A9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34339" y="5666660"/>
            <a:ext cx="455460" cy="455460"/>
          </a:xfrm>
          <a:prstGeom prst="rect">
            <a:avLst/>
          </a:prstGeom>
        </p:spPr>
      </p:pic>
      <p:pic>
        <p:nvPicPr>
          <p:cNvPr id="19" name="图形 18" descr="十字架徽章 纯色填充">
            <a:extLst>
              <a:ext uri="{FF2B5EF4-FFF2-40B4-BE49-F238E27FC236}">
                <a16:creationId xmlns:a16="http://schemas.microsoft.com/office/drawing/2014/main" id="{6BE1B318-09A7-5DE6-330F-6C54BC529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21888" y="5679026"/>
            <a:ext cx="455460" cy="455460"/>
          </a:xfrm>
          <a:prstGeom prst="rect">
            <a:avLst/>
          </a:prstGeom>
        </p:spPr>
      </p:pic>
      <p:sp>
        <p:nvSpPr>
          <p:cNvPr id="21" name="任意形状 20">
            <a:extLst>
              <a:ext uri="{FF2B5EF4-FFF2-40B4-BE49-F238E27FC236}">
                <a16:creationId xmlns:a16="http://schemas.microsoft.com/office/drawing/2014/main" id="{7ABA64C5-BF43-04A7-17DE-848AC2C6DC55}"/>
              </a:ext>
            </a:extLst>
          </p:cNvPr>
          <p:cNvSpPr/>
          <p:nvPr/>
        </p:nvSpPr>
        <p:spPr>
          <a:xfrm>
            <a:off x="1346200" y="4242810"/>
            <a:ext cx="5613400" cy="1544564"/>
          </a:xfrm>
          <a:custGeom>
            <a:avLst/>
            <a:gdLst>
              <a:gd name="connsiteX0" fmla="*/ 0 w 5613400"/>
              <a:gd name="connsiteY0" fmla="*/ 1573790 h 1573790"/>
              <a:gd name="connsiteX1" fmla="*/ 1016000 w 5613400"/>
              <a:gd name="connsiteY1" fmla="*/ 1065790 h 1573790"/>
              <a:gd name="connsiteX2" fmla="*/ 2463800 w 5613400"/>
              <a:gd name="connsiteY2" fmla="*/ 633990 h 1573790"/>
              <a:gd name="connsiteX3" fmla="*/ 4991100 w 5613400"/>
              <a:gd name="connsiteY3" fmla="*/ 24390 h 1573790"/>
              <a:gd name="connsiteX4" fmla="*/ 5613400 w 5613400"/>
              <a:gd name="connsiteY4" fmla="*/ 1535690 h 1573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3400" h="1573790">
                <a:moveTo>
                  <a:pt x="0" y="1573790"/>
                </a:moveTo>
                <a:cubicBezTo>
                  <a:pt x="302683" y="1398106"/>
                  <a:pt x="605367" y="1222423"/>
                  <a:pt x="1016000" y="1065790"/>
                </a:cubicBezTo>
                <a:cubicBezTo>
                  <a:pt x="1426633" y="909157"/>
                  <a:pt x="1801283" y="807557"/>
                  <a:pt x="2463800" y="633990"/>
                </a:cubicBezTo>
                <a:cubicBezTo>
                  <a:pt x="3126317" y="460423"/>
                  <a:pt x="4466167" y="-125893"/>
                  <a:pt x="4991100" y="24390"/>
                </a:cubicBezTo>
                <a:cubicBezTo>
                  <a:pt x="5516033" y="174673"/>
                  <a:pt x="5564716" y="855181"/>
                  <a:pt x="5613400" y="1535690"/>
                </a:cubicBezTo>
              </a:path>
            </a:pathLst>
          </a:custGeom>
          <a:noFill/>
          <a:ln w="31750"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19E30C96-8BC3-264D-59F1-BCF543B0A412}"/>
              </a:ext>
            </a:extLst>
          </p:cNvPr>
          <p:cNvSpPr/>
          <p:nvPr/>
        </p:nvSpPr>
        <p:spPr>
          <a:xfrm>
            <a:off x="6818971" y="5772260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2C67A5BB-3A5C-C621-BBB3-E9FC98D26021}"/>
              </a:ext>
            </a:extLst>
          </p:cNvPr>
          <p:cNvSpPr/>
          <p:nvPr/>
        </p:nvSpPr>
        <p:spPr>
          <a:xfrm>
            <a:off x="4645943" y="5772260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4" name="任意形状 23">
            <a:extLst>
              <a:ext uri="{FF2B5EF4-FFF2-40B4-BE49-F238E27FC236}">
                <a16:creationId xmlns:a16="http://schemas.microsoft.com/office/drawing/2014/main" id="{08AC972F-57B5-53F4-5A4C-0084B7C98EF3}"/>
              </a:ext>
            </a:extLst>
          </p:cNvPr>
          <p:cNvSpPr/>
          <p:nvPr/>
        </p:nvSpPr>
        <p:spPr>
          <a:xfrm>
            <a:off x="4793226" y="4422957"/>
            <a:ext cx="5914104" cy="1343662"/>
          </a:xfrm>
          <a:custGeom>
            <a:avLst/>
            <a:gdLst>
              <a:gd name="connsiteX0" fmla="*/ 0 w 5825613"/>
              <a:gd name="connsiteY0" fmla="*/ 1314166 h 1343662"/>
              <a:gd name="connsiteX1" fmla="*/ 412955 w 5825613"/>
              <a:gd name="connsiteY1" fmla="*/ 724230 h 1343662"/>
              <a:gd name="connsiteX2" fmla="*/ 1401097 w 5825613"/>
              <a:gd name="connsiteY2" fmla="*/ 340772 h 1343662"/>
              <a:gd name="connsiteX3" fmla="*/ 3082413 w 5825613"/>
              <a:gd name="connsiteY3" fmla="*/ 16308 h 1343662"/>
              <a:gd name="connsiteX4" fmla="*/ 4911213 w 5825613"/>
              <a:gd name="connsiteY4" fmla="*/ 871714 h 1343662"/>
              <a:gd name="connsiteX5" fmla="*/ 5825613 w 5825613"/>
              <a:gd name="connsiteY5" fmla="*/ 1343662 h 1343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25613" h="1343662">
                <a:moveTo>
                  <a:pt x="0" y="1314166"/>
                </a:moveTo>
                <a:cubicBezTo>
                  <a:pt x="89719" y="1100314"/>
                  <a:pt x="179439" y="886462"/>
                  <a:pt x="412955" y="724230"/>
                </a:cubicBezTo>
                <a:cubicBezTo>
                  <a:pt x="646471" y="561998"/>
                  <a:pt x="956187" y="458759"/>
                  <a:pt x="1401097" y="340772"/>
                </a:cubicBezTo>
                <a:cubicBezTo>
                  <a:pt x="1846007" y="222785"/>
                  <a:pt x="2497394" y="-72182"/>
                  <a:pt x="3082413" y="16308"/>
                </a:cubicBezTo>
                <a:cubicBezTo>
                  <a:pt x="3667432" y="104798"/>
                  <a:pt x="4454013" y="650488"/>
                  <a:pt x="4911213" y="871714"/>
                </a:cubicBezTo>
                <a:cubicBezTo>
                  <a:pt x="5368413" y="1092940"/>
                  <a:pt x="5597013" y="1218301"/>
                  <a:pt x="5825613" y="1343662"/>
                </a:cubicBezTo>
              </a:path>
            </a:pathLst>
          </a:custGeom>
          <a:noFill/>
          <a:ln w="31750"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任意形状 24">
            <a:extLst>
              <a:ext uri="{FF2B5EF4-FFF2-40B4-BE49-F238E27FC236}">
                <a16:creationId xmlns:a16="http://schemas.microsoft.com/office/drawing/2014/main" id="{0CA2B486-FBEB-E1E0-790C-DBAF5D9BAB0C}"/>
              </a:ext>
            </a:extLst>
          </p:cNvPr>
          <p:cNvSpPr/>
          <p:nvPr/>
        </p:nvSpPr>
        <p:spPr>
          <a:xfrm>
            <a:off x="4940710" y="5308983"/>
            <a:ext cx="1961535" cy="1191784"/>
          </a:xfrm>
          <a:custGeom>
            <a:avLst/>
            <a:gdLst>
              <a:gd name="connsiteX0" fmla="*/ 1961535 w 1961535"/>
              <a:gd name="connsiteY0" fmla="*/ 767352 h 1191784"/>
              <a:gd name="connsiteX1" fmla="*/ 1312606 w 1961535"/>
              <a:gd name="connsiteY1" fmla="*/ 1165559 h 1191784"/>
              <a:gd name="connsiteX2" fmla="*/ 589935 w 1961535"/>
              <a:gd name="connsiteY2" fmla="*/ 1091817 h 1191784"/>
              <a:gd name="connsiteX3" fmla="*/ 457200 w 1961535"/>
              <a:gd name="connsiteY3" fmla="*/ 590372 h 1191784"/>
              <a:gd name="connsiteX4" fmla="*/ 1445342 w 1961535"/>
              <a:gd name="connsiteY4" fmla="*/ 560875 h 1191784"/>
              <a:gd name="connsiteX5" fmla="*/ 1209367 w 1961535"/>
              <a:gd name="connsiteY5" fmla="*/ 436 h 1191784"/>
              <a:gd name="connsiteX6" fmla="*/ 0 w 1961535"/>
              <a:gd name="connsiteY6" fmla="*/ 487133 h 1191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61535" h="1191784">
                <a:moveTo>
                  <a:pt x="1961535" y="767352"/>
                </a:moveTo>
                <a:cubicBezTo>
                  <a:pt x="1751370" y="939417"/>
                  <a:pt x="1541206" y="1111482"/>
                  <a:pt x="1312606" y="1165559"/>
                </a:cubicBezTo>
                <a:cubicBezTo>
                  <a:pt x="1084006" y="1219637"/>
                  <a:pt x="732503" y="1187681"/>
                  <a:pt x="589935" y="1091817"/>
                </a:cubicBezTo>
                <a:cubicBezTo>
                  <a:pt x="447367" y="995953"/>
                  <a:pt x="314632" y="678862"/>
                  <a:pt x="457200" y="590372"/>
                </a:cubicBezTo>
                <a:cubicBezTo>
                  <a:pt x="599768" y="501882"/>
                  <a:pt x="1319981" y="659198"/>
                  <a:pt x="1445342" y="560875"/>
                </a:cubicBezTo>
                <a:cubicBezTo>
                  <a:pt x="1570703" y="462552"/>
                  <a:pt x="1450257" y="12726"/>
                  <a:pt x="1209367" y="436"/>
                </a:cubicBezTo>
                <a:cubicBezTo>
                  <a:pt x="968477" y="-11854"/>
                  <a:pt x="484238" y="237639"/>
                  <a:pt x="0" y="487133"/>
                </a:cubicBezTo>
              </a:path>
            </a:pathLst>
          </a:custGeom>
          <a:noFill/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703024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FC99A3-4A29-1F99-87FF-0EBCCF20C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kumimoji="1" lang="en-US" altLang="zh-CN" dirty="0"/>
              <a:t>Conclusion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D6E148B-F425-10F6-39F3-E5B0F9806D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707910"/>
              </a:xfrm>
            </p:spPr>
            <p:txBody>
              <a:bodyPr anchor="t"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kumimoji="1" lang="en-US" altLang="zh-CN" dirty="0"/>
                  <a:t>Dual-failure replacement paths</a:t>
                </a:r>
              </a:p>
              <a:p>
                <a:pPr marL="0" indent="0">
                  <a:buNone/>
                </a:pPr>
                <a:endParaRPr kumimoji="1" lang="en-US" altLang="zh-CN" b="1" dirty="0">
                  <a:solidFill>
                    <a:srgbClr val="00B0F0"/>
                  </a:solidFill>
                </a:endParaRPr>
              </a:p>
              <a:p>
                <a:r>
                  <a:rPr kumimoji="1" lang="en-US" altLang="zh-CN" b="1" dirty="0">
                    <a:solidFill>
                      <a:srgbClr val="00B0F0"/>
                    </a:solidFill>
                  </a:rPr>
                  <a:t>Combinatorial</a:t>
                </a:r>
                <a:r>
                  <a:rPr kumimoji="1" lang="en-US" altLang="zh-CN" dirty="0"/>
                  <a:t> algorithms needs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≥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kumimoji="1" lang="en-US" altLang="zh-CN" dirty="0"/>
                  <a:t> time </a:t>
                </a:r>
                <a:br>
                  <a:rPr kumimoji="1" lang="en-US" altLang="zh-CN" dirty="0"/>
                </a:br>
                <a:r>
                  <a:rPr kumimoji="1" lang="en-US" altLang="zh-CN" dirty="0"/>
                  <a:t>in </a:t>
                </a:r>
                <a:r>
                  <a:rPr kumimoji="1" lang="en-US" altLang="zh-CN" b="1" dirty="0"/>
                  <a:t>unweighted graphs</a:t>
                </a:r>
                <a:r>
                  <a:rPr kumimoji="1" lang="en-US" altLang="zh-CN" dirty="0"/>
                  <a:t> under BMM conjecture   	  [VWX, 2022]</a:t>
                </a:r>
              </a:p>
              <a:p>
                <a:endParaRPr kumimoji="1" lang="en-US" altLang="zh-CN" dirty="0"/>
              </a:p>
              <a:p>
                <a:r>
                  <a:rPr kumimoji="1" lang="en-US" altLang="zh-CN" dirty="0"/>
                  <a:t>Combinatorial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</m:oMath>
                </a14:m>
                <a:r>
                  <a:rPr kumimoji="1" lang="en-US" altLang="zh-CN" dirty="0"/>
                  <a:t> time in </a:t>
                </a:r>
                <a:r>
                  <a:rPr kumimoji="1" lang="en-US" altLang="zh-CN" b="1" dirty="0"/>
                  <a:t>unweighted graphs     </a:t>
                </a:r>
                <a:r>
                  <a:rPr kumimoji="1" lang="en-US" altLang="zh-CN" dirty="0"/>
                  <a:t>[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new</a:t>
                </a:r>
                <a:r>
                  <a:rPr kumimoji="1" lang="en-US" altLang="zh-CN" dirty="0"/>
                  <a:t>]</a:t>
                </a:r>
              </a:p>
              <a:p>
                <a:r>
                  <a:rPr kumimoji="1" lang="en-US" altLang="zh-CN" dirty="0"/>
                  <a:t>Faster FMM-based runtime =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sSup>
                      <m:sSupPr>
                        <m:ctrlPr>
                          <a:rPr kumimoji="1" lang="en-US" altLang="zh-CN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kumimoji="1" lang="en-US" altLang="zh-CN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kumimoji="1" lang="en-US" altLang="zh-CN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CN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8716</m:t>
                        </m:r>
                      </m:sup>
                    </m:sSup>
                  </m:oMath>
                </a14:m>
                <a:r>
                  <a:rPr kumimoji="1" lang="en-US" altLang="zh-CN" dirty="0">
                    <a:solidFill>
                      <a:srgbClr val="00B050"/>
                    </a:solidFill>
                  </a:rPr>
                  <a:t> </a:t>
                </a:r>
                <a:r>
                  <a:rPr kumimoji="1" lang="en-US" altLang="zh-CN" dirty="0"/>
                  <a:t>			   [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new</a:t>
                </a:r>
                <a:r>
                  <a:rPr kumimoji="1" lang="en-US" altLang="zh-CN" dirty="0"/>
                  <a:t>]</a:t>
                </a:r>
              </a:p>
              <a:p>
                <a:endParaRPr kumimoji="1" lang="en-US" altLang="zh-CN" dirty="0"/>
              </a:p>
              <a:p>
                <a:r>
                  <a:rPr kumimoji="1" lang="en-US" altLang="zh-CN" b="1" dirty="0"/>
                  <a:t>Question:</a:t>
                </a:r>
                <a:r>
                  <a:rPr kumimoji="1" lang="en-US" altLang="zh-CN" dirty="0"/>
                  <a:t> Tight combinatorial 2F-RP in unweighted digraphs?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D6E148B-F425-10F6-39F3-E5B0F9806D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707910"/>
              </a:xfrm>
              <a:blipFill>
                <a:blip r:embed="rId2"/>
                <a:stretch>
                  <a:fillRect l="-1043" t="-3105" b="-1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0550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0476DD-CAB8-9701-BA8E-086BAE148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Emergency Planning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F069DF9-D0BB-BF7E-D458-2A118C1B6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9440" y="1402080"/>
            <a:ext cx="4752231" cy="4774883"/>
          </a:xfrm>
          <a:ln w="25400">
            <a:solidFill>
              <a:schemeClr val="tx1"/>
            </a:solidFill>
            <a:prstDash val="dash"/>
          </a:ln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r>
              <a:rPr kumimoji="1" lang="en-US" altLang="zh-CN" b="1" u="sng" dirty="0"/>
              <a:t>Today’s focus: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/>
              <a:t>Recover </a:t>
            </a:r>
            <a:r>
              <a:rPr kumimoji="1" lang="en-US" altLang="zh-CN" b="1" dirty="0">
                <a:solidFill>
                  <a:srgbClr val="00B050"/>
                </a:solidFill>
              </a:rPr>
              <a:t>shortest paths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b="1" dirty="0">
                <a:solidFill>
                  <a:srgbClr val="00B0F0"/>
                </a:solidFill>
              </a:rPr>
              <a:t>Precompute</a:t>
            </a:r>
            <a:r>
              <a:rPr kumimoji="1" lang="en-US" altLang="zh-CN" dirty="0"/>
              <a:t> all answers, </a:t>
            </a:r>
            <a:br>
              <a:rPr kumimoji="1" lang="en-US" altLang="zh-CN" dirty="0"/>
            </a:br>
            <a:r>
              <a:rPr kumimoji="1" lang="en-US" altLang="zh-CN" dirty="0"/>
              <a:t>poly-log recovery time</a:t>
            </a:r>
          </a:p>
          <a:p>
            <a:pPr marL="514350" indent="-514350">
              <a:buFont typeface="+mj-lt"/>
              <a:buAutoNum type="arabicPeriod"/>
            </a:pPr>
            <a:endParaRPr kumimoji="1" lang="en-US" altLang="zh-CN" dirty="0"/>
          </a:p>
          <a:p>
            <a:pPr marL="0" indent="0">
              <a:buNone/>
            </a:pPr>
            <a:r>
              <a:rPr kumimoji="1" lang="en-US" altLang="zh-CN" b="1" u="sng" dirty="0"/>
              <a:t>Other settings: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/>
              <a:t>Connectivity / </a:t>
            </a:r>
            <a:r>
              <a:rPr kumimoji="1" lang="en-US" altLang="zh-CN" dirty="0" err="1"/>
              <a:t>reachablity</a:t>
            </a: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/>
              <a:t>Preprocess vs. recovery</a:t>
            </a:r>
            <a:endParaRPr kumimoji="1" lang="zh-CN" altLang="en-US" dirty="0"/>
          </a:p>
        </p:txBody>
      </p:sp>
      <p:sp>
        <p:nvSpPr>
          <p:cNvPr id="21" name="内容占位符 2">
            <a:extLst>
              <a:ext uri="{FF2B5EF4-FFF2-40B4-BE49-F238E27FC236}">
                <a16:creationId xmlns:a16="http://schemas.microsoft.com/office/drawing/2014/main" id="{18DAEE13-C8B1-67BD-DA6F-347AE97E054D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5643281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en-US" altLang="zh-CN" b="1" u="sng"/>
              <a:t>Two-phase problem: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/>
              <a:t>Preprocess an input graph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b="1">
                <a:solidFill>
                  <a:srgbClr val="FF0000"/>
                </a:solidFill>
              </a:rPr>
              <a:t>One/multiple links break</a:t>
            </a:r>
            <a:r>
              <a:rPr kumimoji="1" lang="en-US" altLang="zh-CN"/>
              <a:t>, and </a:t>
            </a:r>
            <a:r>
              <a:rPr kumimoji="1" lang="en-US" altLang="zh-CN" b="1">
                <a:solidFill>
                  <a:srgbClr val="00B050"/>
                </a:solidFill>
              </a:rPr>
              <a:t>recover info</a:t>
            </a:r>
            <a:r>
              <a:rPr kumimoji="1" lang="en-US" altLang="zh-CN"/>
              <a:t> in the new graph</a:t>
            </a:r>
          </a:p>
          <a:p>
            <a:pPr marL="514350" indent="-514350">
              <a:buFont typeface="+mj-lt"/>
              <a:buAutoNum type="arabicPeriod"/>
            </a:pPr>
            <a:endParaRPr kumimoji="1" lang="en-US" altLang="zh-CN"/>
          </a:p>
          <a:p>
            <a:pPr marL="0" indent="0">
              <a:buFont typeface="Arial" panose="020B0604020202020204" pitchFamily="34" charset="0"/>
              <a:buNone/>
            </a:pPr>
            <a:r>
              <a:rPr kumimoji="1" lang="en-US" altLang="zh-CN" b="1" u="sng"/>
              <a:t>Costs: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/>
              <a:t>Preprocessing time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/>
              <a:t>Recovery time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5547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555D6D-0190-2093-E2F2-EC1AEFDE7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Replacement Paths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D2011FB-7A39-856F-0050-A0952EE514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1325563"/>
              </a:xfrm>
            </p:spPr>
            <p:txBody>
              <a:bodyPr anchor="ctr"/>
              <a:lstStyle/>
              <a:p>
                <a:r>
                  <a:rPr kumimoji="1" lang="en-US" altLang="zh-CN" dirty="0"/>
                  <a:t>Weighted digraph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dirty="0"/>
                  <a:t>, source &amp; terminal</a:t>
                </a:r>
              </a:p>
              <a:p>
                <a:r>
                  <a:rPr kumimoji="1" lang="en-US" altLang="zh-CN" dirty="0"/>
                  <a:t>For all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kumimoji="1" lang="en-US" altLang="zh-CN" dirty="0"/>
                  <a:t> edges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kumimoji="1" lang="en-US" altLang="zh-CN" dirty="0"/>
                  <a:t>, compute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dist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∖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D2011FB-7A39-856F-0050-A0952EE514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1325563"/>
              </a:xfrm>
              <a:blipFill>
                <a:blip r:embed="rId2"/>
                <a:stretch>
                  <a:fillRect l="-10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椭圆 5">
            <a:extLst>
              <a:ext uri="{FF2B5EF4-FFF2-40B4-BE49-F238E27FC236}">
                <a16:creationId xmlns:a16="http://schemas.microsoft.com/office/drawing/2014/main" id="{CF040580-C4BA-8102-1F8B-DFB29D1A6B17}"/>
              </a:ext>
            </a:extLst>
          </p:cNvPr>
          <p:cNvSpPr/>
          <p:nvPr/>
        </p:nvSpPr>
        <p:spPr>
          <a:xfrm>
            <a:off x="1099511" y="5758148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44955FF3-FF80-03DE-4B5F-137EBF99B894}"/>
              </a:ext>
            </a:extLst>
          </p:cNvPr>
          <p:cNvSpPr/>
          <p:nvPr/>
        </p:nvSpPr>
        <p:spPr>
          <a:xfrm>
            <a:off x="10676367" y="5780757"/>
            <a:ext cx="251999" cy="2519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0E25A0CA-0825-A3D2-B42F-31E0CF000A32}"/>
              </a:ext>
            </a:extLst>
          </p:cNvPr>
          <p:cNvCxnSpPr>
            <a:cxnSpLocks/>
            <a:stCxn id="6" idx="6"/>
            <a:endCxn id="7" idx="2"/>
          </p:cNvCxnSpPr>
          <p:nvPr/>
        </p:nvCxnSpPr>
        <p:spPr>
          <a:xfrm>
            <a:off x="1351510" y="5884148"/>
            <a:ext cx="9324857" cy="22609"/>
          </a:xfrm>
          <a:prstGeom prst="straightConnector1">
            <a:avLst/>
          </a:prstGeom>
          <a:ln w="31750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图形 10" descr="十字架徽章 纯色填充">
            <a:extLst>
              <a:ext uri="{FF2B5EF4-FFF2-40B4-BE49-F238E27FC236}">
                <a16:creationId xmlns:a16="http://schemas.microsoft.com/office/drawing/2014/main" id="{879A93B8-0CEC-D639-44FA-7EAA1C620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58122" y="5488939"/>
            <a:ext cx="790416" cy="790416"/>
          </a:xfrm>
          <a:prstGeom prst="rect">
            <a:avLst/>
          </a:prstGeom>
        </p:spPr>
      </p:pic>
      <p:pic>
        <p:nvPicPr>
          <p:cNvPr id="12" name="图形 11" descr="十字架徽章 纯色填充">
            <a:extLst>
              <a:ext uri="{FF2B5EF4-FFF2-40B4-BE49-F238E27FC236}">
                <a16:creationId xmlns:a16="http://schemas.microsoft.com/office/drawing/2014/main" id="{713BCC41-8A65-B968-8BFB-D53866800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15552" y="5488939"/>
            <a:ext cx="790416" cy="790416"/>
          </a:xfrm>
          <a:prstGeom prst="rect">
            <a:avLst/>
          </a:prstGeom>
        </p:spPr>
      </p:pic>
      <p:pic>
        <p:nvPicPr>
          <p:cNvPr id="15" name="图形 14" descr="十字架徽章 纯色填充">
            <a:extLst>
              <a:ext uri="{FF2B5EF4-FFF2-40B4-BE49-F238E27FC236}">
                <a16:creationId xmlns:a16="http://schemas.microsoft.com/office/drawing/2014/main" id="{6F99F115-F877-017F-9B92-8C352898A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69999" y="4122460"/>
            <a:ext cx="790416" cy="790416"/>
          </a:xfrm>
          <a:prstGeom prst="rect">
            <a:avLst/>
          </a:prstGeom>
        </p:spPr>
      </p:pic>
      <p:pic>
        <p:nvPicPr>
          <p:cNvPr id="16" name="图形 15" descr="十字架徽章 纯色填充">
            <a:extLst>
              <a:ext uri="{FF2B5EF4-FFF2-40B4-BE49-F238E27FC236}">
                <a16:creationId xmlns:a16="http://schemas.microsoft.com/office/drawing/2014/main" id="{482480BC-E672-1CF5-5612-467C4C192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18730" y="3727252"/>
            <a:ext cx="790416" cy="790416"/>
          </a:xfrm>
          <a:prstGeom prst="rect">
            <a:avLst/>
          </a:prstGeom>
        </p:spPr>
      </p:pic>
      <p:pic>
        <p:nvPicPr>
          <p:cNvPr id="17" name="图形 16" descr="十字架徽章 纯色填充">
            <a:extLst>
              <a:ext uri="{FF2B5EF4-FFF2-40B4-BE49-F238E27FC236}">
                <a16:creationId xmlns:a16="http://schemas.microsoft.com/office/drawing/2014/main" id="{1D55729D-6BF4-BF45-CAB8-6F5F0CC05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69384" y="4168515"/>
            <a:ext cx="790416" cy="790416"/>
          </a:xfrm>
          <a:prstGeom prst="rect">
            <a:avLst/>
          </a:prstGeom>
        </p:spPr>
      </p:pic>
      <p:sp>
        <p:nvSpPr>
          <p:cNvPr id="18" name="任意形状 17">
            <a:extLst>
              <a:ext uri="{FF2B5EF4-FFF2-40B4-BE49-F238E27FC236}">
                <a16:creationId xmlns:a16="http://schemas.microsoft.com/office/drawing/2014/main" id="{DB4DD7EB-A3B2-3672-3796-4A45EDD13E71}"/>
              </a:ext>
            </a:extLst>
          </p:cNvPr>
          <p:cNvSpPr/>
          <p:nvPr/>
        </p:nvSpPr>
        <p:spPr>
          <a:xfrm>
            <a:off x="1441938" y="4337115"/>
            <a:ext cx="9167447" cy="1442362"/>
          </a:xfrm>
          <a:custGeom>
            <a:avLst/>
            <a:gdLst>
              <a:gd name="connsiteX0" fmla="*/ 0 w 9167447"/>
              <a:gd name="connsiteY0" fmla="*/ 1418916 h 1442362"/>
              <a:gd name="connsiteX1" fmla="*/ 1863970 w 9167447"/>
              <a:gd name="connsiteY1" fmla="*/ 879654 h 1442362"/>
              <a:gd name="connsiteX2" fmla="*/ 2754924 w 9167447"/>
              <a:gd name="connsiteY2" fmla="*/ 423 h 1442362"/>
              <a:gd name="connsiteX3" fmla="*/ 4314093 w 9167447"/>
              <a:gd name="connsiteY3" fmla="*/ 996885 h 1442362"/>
              <a:gd name="connsiteX4" fmla="*/ 6271847 w 9167447"/>
              <a:gd name="connsiteY4" fmla="*/ 423 h 1442362"/>
              <a:gd name="connsiteX5" fmla="*/ 7526216 w 9167447"/>
              <a:gd name="connsiteY5" fmla="*/ 973439 h 1442362"/>
              <a:gd name="connsiteX6" fmla="*/ 9167447 w 9167447"/>
              <a:gd name="connsiteY6" fmla="*/ 1442362 h 1442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7447" h="1442362">
                <a:moveTo>
                  <a:pt x="0" y="1418916"/>
                </a:moveTo>
                <a:cubicBezTo>
                  <a:pt x="702408" y="1267492"/>
                  <a:pt x="1404816" y="1116069"/>
                  <a:pt x="1863970" y="879654"/>
                </a:cubicBezTo>
                <a:cubicBezTo>
                  <a:pt x="2323124" y="643238"/>
                  <a:pt x="2346570" y="-19116"/>
                  <a:pt x="2754924" y="423"/>
                </a:cubicBezTo>
                <a:cubicBezTo>
                  <a:pt x="3163278" y="19961"/>
                  <a:pt x="3727939" y="996885"/>
                  <a:pt x="4314093" y="996885"/>
                </a:cubicBezTo>
                <a:cubicBezTo>
                  <a:pt x="4900247" y="996885"/>
                  <a:pt x="5736493" y="4331"/>
                  <a:pt x="6271847" y="423"/>
                </a:cubicBezTo>
                <a:cubicBezTo>
                  <a:pt x="6807201" y="-3485"/>
                  <a:pt x="7043616" y="733116"/>
                  <a:pt x="7526216" y="973439"/>
                </a:cubicBezTo>
                <a:cubicBezTo>
                  <a:pt x="8008816" y="1213762"/>
                  <a:pt x="8588131" y="1328062"/>
                  <a:pt x="9167447" y="1442362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66F9D27-D3BE-942A-BFE8-9120ACF7C933}"/>
              </a:ext>
            </a:extLst>
          </p:cNvPr>
          <p:cNvSpPr txBox="1"/>
          <p:nvPr/>
        </p:nvSpPr>
        <p:spPr>
          <a:xfrm>
            <a:off x="1060240" y="6010147"/>
            <a:ext cx="330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s</a:t>
            </a:r>
            <a:endParaRPr kumimoji="1" lang="zh-CN" altLang="en-US" sz="280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46E3028-FFD1-E5A2-BD6D-7C2461E5C9A8}"/>
              </a:ext>
            </a:extLst>
          </p:cNvPr>
          <p:cNvSpPr txBox="1"/>
          <p:nvPr/>
        </p:nvSpPr>
        <p:spPr>
          <a:xfrm>
            <a:off x="10660542" y="6032756"/>
            <a:ext cx="298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t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65612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982" y="457201"/>
            <a:ext cx="8250382" cy="654519"/>
          </a:xfrm>
          <a:solidFill>
            <a:schemeClr val="accent4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4050" b="1" dirty="0">
                <a:latin typeface="Comic Sans MS" charset="0"/>
                <a:ea typeface="Comic Sans MS" charset="0"/>
                <a:cs typeface="Comic Sans MS" charset="0"/>
              </a:rPr>
              <a:t>Prior </a:t>
            </a:r>
            <a:r>
              <a:rPr lang="en-US" sz="4050" b="1" dirty="0" smtClean="0">
                <a:latin typeface="Comic Sans MS" charset="0"/>
                <a:ea typeface="Comic Sans MS" charset="0"/>
                <a:cs typeface="Comic Sans MS" charset="0"/>
              </a:rPr>
              <a:t>Work</a:t>
            </a:r>
            <a:endParaRPr lang="en-US" sz="405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982" y="1267582"/>
            <a:ext cx="8250382" cy="3929982"/>
          </a:xfrm>
        </p:spPr>
        <p:txBody>
          <a:bodyPr>
            <a:normAutofit/>
          </a:bodyPr>
          <a:lstStyle/>
          <a:p>
            <a:pPr algn="l"/>
            <a:endParaRPr lang="en-US" sz="3000" dirty="0">
              <a:latin typeface="Comic Sans MS" charset="0"/>
              <a:ea typeface="Comic Sans MS" charset="0"/>
              <a:cs typeface="Comic Sans MS" charset="0"/>
            </a:endParaRPr>
          </a:p>
          <a:p>
            <a:pPr algn="l"/>
            <a:endParaRPr lang="en-US" sz="3000" dirty="0">
              <a:latin typeface="Comic Sans MS" charset="0"/>
              <a:ea typeface="Comic Sans MS" charset="0"/>
              <a:cs typeface="Comic Sans MS" charset="0"/>
            </a:endParaRPr>
          </a:p>
          <a:p>
            <a:pPr algn="l"/>
            <a:endParaRPr lang="en-US" sz="3000" dirty="0">
              <a:latin typeface="Comic Sans MS" charset="0"/>
              <a:ea typeface="Comic Sans MS" charset="0"/>
              <a:cs typeface="Comic Sans MS" charset="0"/>
            </a:endParaRPr>
          </a:p>
          <a:p>
            <a:pPr algn="l"/>
            <a:endParaRPr lang="en-US" sz="3000" dirty="0">
              <a:latin typeface="Comic Sans MS" charset="0"/>
              <a:ea typeface="Comic Sans MS" charset="0"/>
              <a:cs typeface="Comic Sans MS" charset="0"/>
            </a:endParaRPr>
          </a:p>
          <a:p>
            <a:pPr algn="l"/>
            <a:endParaRPr lang="en-US" sz="3000" dirty="0">
              <a:latin typeface="Comic Sans MS" charset="0"/>
              <a:ea typeface="Comic Sans MS" charset="0"/>
              <a:cs typeface="Comic Sans MS" charset="0"/>
            </a:endParaRPr>
          </a:p>
          <a:p>
            <a:pPr algn="l"/>
            <a:endParaRPr lang="en-US" sz="3000" dirty="0">
              <a:latin typeface="Comic Sans MS" charset="0"/>
              <a:ea typeface="Comic Sans MS" charset="0"/>
              <a:cs typeface="Comic Sans MS" charset="0"/>
            </a:endParaRPr>
          </a:p>
          <a:p>
            <a:pPr algn="l"/>
            <a:endParaRPr lang="en-US" sz="30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4F92EB74-3843-E049-B26C-A89962692994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2001982" y="1108229"/>
              <a:ext cx="8254317" cy="493608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13559">
                      <a:extLst>
                        <a:ext uri="{9D8B030D-6E8A-4147-A177-3AD203B41FA5}">
                          <a16:colId xmlns:a16="http://schemas.microsoft.com/office/drawing/2014/main" val="2696002904"/>
                        </a:ext>
                      </a:extLst>
                    </a:gridCol>
                    <a:gridCol w="1805940">
                      <a:extLst>
                        <a:ext uri="{9D8B030D-6E8A-4147-A177-3AD203B41FA5}">
                          <a16:colId xmlns:a16="http://schemas.microsoft.com/office/drawing/2014/main" val="2989645726"/>
                        </a:ext>
                      </a:extLst>
                    </a:gridCol>
                    <a:gridCol w="1560622">
                      <a:extLst>
                        <a:ext uri="{9D8B030D-6E8A-4147-A177-3AD203B41FA5}">
                          <a16:colId xmlns:a16="http://schemas.microsoft.com/office/drawing/2014/main" val="3329493265"/>
                        </a:ext>
                      </a:extLst>
                    </a:gridCol>
                    <a:gridCol w="481083">
                      <a:extLst>
                        <a:ext uri="{9D8B030D-6E8A-4147-A177-3AD203B41FA5}">
                          <a16:colId xmlns:a16="http://schemas.microsoft.com/office/drawing/2014/main" val="608195691"/>
                        </a:ext>
                      </a:extLst>
                    </a:gridCol>
                    <a:gridCol w="1781033">
                      <a:extLst>
                        <a:ext uri="{9D8B030D-6E8A-4147-A177-3AD203B41FA5}">
                          <a16:colId xmlns:a16="http://schemas.microsoft.com/office/drawing/2014/main" val="3839855244"/>
                        </a:ext>
                      </a:extLst>
                    </a:gridCol>
                    <a:gridCol w="2212080">
                      <a:extLst>
                        <a:ext uri="{9D8B030D-6E8A-4147-A177-3AD203B41FA5}">
                          <a16:colId xmlns:a16="http://schemas.microsoft.com/office/drawing/2014/main" val="356037130"/>
                        </a:ext>
                      </a:extLst>
                    </a:gridCol>
                  </a:tblGrid>
                  <a:tr h="539263"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73502436"/>
                      </a:ext>
                    </a:extLst>
                  </a:tr>
                  <a:tr h="2984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1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Undirected 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Non-negative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func>
                                      <m:funcPr>
                                        <m:ctrl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400" b="0" i="0" smtClean="0">
                                            <a:latin typeface="Cambria Math" panose="02040503050406030204" pitchFamily="18" charset="0"/>
                                          </a:rPr>
                                          <m:t>log</m:t>
                                        </m:r>
                                      </m:fName>
                                      <m:e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func>
                                  </m:e>
                                </m:d>
                              </m:oMath>
                            </m:oMathPara>
                          </a14:m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Malik et </a:t>
                          </a:r>
                          <a:r>
                            <a:rPr lang="en-US" sz="1400" dirty="0" smtClean="0">
                              <a:latin typeface="Comic Sans MS" panose="030F0902030302020204" pitchFamily="66" charset="0"/>
                            </a:rPr>
                            <a:t>al 89</a:t>
                          </a:r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145925864"/>
                      </a:ext>
                    </a:extLst>
                  </a:tr>
                  <a:tr h="3249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2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Undirected </a:t>
                          </a:r>
                          <a:r>
                            <a:rPr lang="en-US" sz="900" dirty="0">
                              <a:latin typeface="Comic Sans MS" panose="030F0902030302020204" pitchFamily="66" charset="0"/>
                            </a:rPr>
                            <a:t>WORD RAM 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Positive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  <m:d>
                                      <m:dPr>
                                        <m:ctrl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Nardelli et </a:t>
                          </a:r>
                          <a:r>
                            <a:rPr lang="en-US" sz="1400" dirty="0" smtClean="0">
                              <a:latin typeface="Comic Sans MS" panose="030F0902030302020204" pitchFamily="66" charset="0"/>
                            </a:rPr>
                            <a:t>al 01</a:t>
                          </a:r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9809819"/>
                      </a:ext>
                    </a:extLst>
                  </a:tr>
                  <a:tr h="3035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3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Directed 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Unweighted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rad>
                                  </m:e>
                                </m:d>
                              </m:oMath>
                            </m:oMathPara>
                          </a14:m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latin typeface="Comic Sans MS" panose="030F0902030302020204" pitchFamily="66" charset="0"/>
                            </a:rPr>
                            <a:t>Roditty</a:t>
                          </a:r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 &amp; </a:t>
                          </a:r>
                          <a:r>
                            <a:rPr lang="en-US" sz="1400" dirty="0" smtClean="0">
                              <a:latin typeface="Comic Sans MS" panose="030F0902030302020204" pitchFamily="66" charset="0"/>
                            </a:rPr>
                            <a:t>Zwick 05</a:t>
                          </a:r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71322755"/>
                      </a:ext>
                    </a:extLst>
                  </a:tr>
                  <a:tr h="29845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4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Directed 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Arbitrary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p>
                                      <m:sSupPr>
                                        <m:ctrl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func>
                                      <m:funcPr>
                                        <m:ctrl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400" b="0" i="0" smtClean="0">
                                            <a:latin typeface="Cambria Math" panose="02040503050406030204" pitchFamily="18" charset="0"/>
                                          </a:rPr>
                                          <m:t>log</m:t>
                                        </m:r>
                                      </m:fName>
                                      <m:e>
                                        <m:func>
                                          <m:funcPr>
                                            <m:ctrlPr>
                                              <a:rPr lang="en-US" sz="1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400" b="0" i="0" smtClean="0">
                                                <a:latin typeface="Cambria Math" panose="02040503050406030204" pitchFamily="18" charset="0"/>
                                              </a:rPr>
                                              <m:t>log</m:t>
                                            </m:r>
                                          </m:fName>
                                          <m:e>
                                            <m:r>
                                              <a:rPr lang="en-US" sz="1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e>
                                        </m:func>
                                      </m:e>
                                    </m:func>
                                  </m:e>
                                </m:d>
                              </m:oMath>
                            </m:oMathPara>
                          </a14:m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kern="1200" dirty="0" err="1">
                              <a:solidFill>
                                <a:schemeClr val="dk1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Gotthilf</a:t>
                          </a:r>
                          <a:r>
                            <a:rPr lang="en-US" sz="1400" kern="1200" dirty="0">
                              <a:solidFill>
                                <a:schemeClr val="dk1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 &amp; </a:t>
                          </a:r>
                          <a:r>
                            <a:rPr lang="en-US" sz="1400" kern="1200" dirty="0" err="1" smtClean="0">
                              <a:solidFill>
                                <a:schemeClr val="dk1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Lewenstein</a:t>
                          </a:r>
                          <a:r>
                            <a:rPr lang="en-US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 09</a:t>
                          </a:r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980972107"/>
                      </a:ext>
                    </a:extLst>
                  </a:tr>
                  <a:tr h="3249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5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Directed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latin typeface="Comic Sans MS" panose="030F0902030302020204" pitchFamily="66" charset="0"/>
                            </a:rPr>
                            <a:t>Int</a:t>
                          </a:r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latin typeface="Cambria Math" panose="02040503050406030204" pitchFamily="18" charset="0"/>
                                </a:rPr>
                                <m:t>[−</m:t>
                              </m:r>
                              <m:r>
                                <a:rPr lang="en-US" sz="1400" i="1" dirty="0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140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400" i="1" dirty="0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1400" i="1" dirty="0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sSup>
                                      <m:sSupPr>
                                        <m:ctrl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/</m:t>
                                        </m:r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∙</m:t>
                                        </m:r>
                                        <m:r>
                                          <a:rPr lang="en-US" sz="14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𝜔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kern="1200" dirty="0" err="1">
                              <a:solidFill>
                                <a:schemeClr val="dk1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Weimann</a:t>
                          </a:r>
                          <a:r>
                            <a:rPr lang="en-US" sz="1400" kern="1200" dirty="0">
                              <a:solidFill>
                                <a:schemeClr val="dk1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 &amp; </a:t>
                          </a:r>
                          <a:r>
                            <a:rPr lang="en-US" sz="1400" kern="1200" dirty="0" err="1">
                              <a:solidFill>
                                <a:schemeClr val="dk1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Yuster</a:t>
                          </a:r>
                          <a:r>
                            <a:rPr lang="en-US" sz="1400" kern="1200" dirty="0">
                              <a:solidFill>
                                <a:schemeClr val="dk1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2010</a:t>
                          </a:r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803095060"/>
                      </a:ext>
                    </a:extLst>
                  </a:tr>
                  <a:tr h="50419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latin typeface="Comic Sans MS" panose="030F0902030302020204" pitchFamily="66" charset="0"/>
                            </a:rPr>
                            <a:t>6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latin typeface="Comic Sans MS" panose="030F0902030302020204" pitchFamily="66" charset="0"/>
                            </a:rPr>
                            <a:t>Directed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latin typeface="Comic Sans MS" panose="030F0902030302020204" pitchFamily="66" charset="0"/>
                            </a:rPr>
                            <a:t>Int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1" dirty="0" smtClean="0">
                                  <a:latin typeface="Cambria Math" panose="02040503050406030204" pitchFamily="18" charset="0"/>
                                </a:rPr>
                                <m:t>[−</m:t>
                              </m:r>
                              <m:r>
                                <a:rPr lang="en-US" sz="1400" b="0" i="1" dirty="0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1400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400" b="0" i="1" dirty="0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1400" b="0" i="1" dirty="0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endParaRPr lang="en-US" sz="1400" b="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400" b="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sSup>
                                      <m:sSupPr>
                                        <m:ctrl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4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𝜔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400" b="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 err="1">
                              <a:solidFill>
                                <a:schemeClr val="dk1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Vassilevska</a:t>
                          </a:r>
                          <a:r>
                            <a:rPr lang="en-US" sz="1400" b="0" kern="1200" dirty="0">
                              <a:solidFill>
                                <a:schemeClr val="dk1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14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Williams 2011 </a:t>
                          </a:r>
                          <a:endParaRPr lang="en-US" sz="1400" b="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265992758"/>
                      </a:ext>
                    </a:extLst>
                  </a:tr>
                  <a:tr h="30492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>
                              <a:latin typeface="Comic Sans MS" panose="030F0902030302020204" pitchFamily="66" charset="0"/>
                            </a:rPr>
                            <a:t>7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>
                              <a:latin typeface="Comic Sans MS" panose="030F0902030302020204" pitchFamily="66" charset="0"/>
                            </a:rPr>
                            <a:t>Directed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>
                              <a:latin typeface="Comic Sans MS" panose="030F0902030302020204" pitchFamily="66" charset="0"/>
                            </a:rPr>
                            <a:t>Int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1" i="1" dirty="0" smtClean="0">
                                  <a:latin typeface="Cambria Math" panose="02040503050406030204" pitchFamily="18" charset="0"/>
                                </a:rPr>
                                <m:t>[−</m:t>
                              </m:r>
                              <m:r>
                                <a:rPr lang="en-US" sz="1400" b="1" i="1" dirty="0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  <m:r>
                                <a:rPr lang="en-US" sz="1400" b="1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400" b="1" i="1" dirty="0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  <m:r>
                                <a:rPr lang="en-US" sz="1400" b="1" i="1" dirty="0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endParaRPr lang="en-US" sz="1400" b="1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400" b="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𝑶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  <m:sSup>
                                      <m:sSupPr>
                                        <m:ctrlPr>
                                          <a:rPr lang="en-US" sz="14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 b="1" i="1" smtClean="0">
                                            <a:latin typeface="Cambria Math" panose="02040503050406030204" pitchFamily="18" charset="0"/>
                                          </a:rPr>
                                          <m:t>𝒏</m:t>
                                        </m:r>
                                      </m:e>
                                      <m:sup>
                                        <m:r>
                                          <a:rPr lang="en-US" sz="1400" b="1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𝝎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400" b="1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 smtClean="0">
                              <a:solidFill>
                                <a:srgbClr val="FF0000"/>
                              </a:solidFill>
                              <a:latin typeface="Comic Sans MS" panose="030F0902030302020204" pitchFamily="66" charset="0"/>
                            </a:rPr>
                            <a:t>C</a:t>
                          </a:r>
                          <a:r>
                            <a:rPr lang="en-US" sz="1400" b="1" dirty="0" smtClean="0">
                              <a:latin typeface="Comic Sans MS" panose="030F0902030302020204" pitchFamily="66" charset="0"/>
                            </a:rPr>
                            <a:t>. </a:t>
                          </a:r>
                          <a:r>
                            <a:rPr lang="en-US" sz="1400" b="1" dirty="0" err="1" smtClean="0">
                              <a:latin typeface="Comic Sans MS" panose="030F0902030302020204" pitchFamily="66" charset="0"/>
                            </a:rPr>
                            <a:t>Nechushtan</a:t>
                          </a:r>
                          <a:r>
                            <a:rPr lang="en-US" sz="1400" b="1" dirty="0" smtClean="0">
                              <a:latin typeface="Comic Sans MS" panose="030F0902030302020204" pitchFamily="66" charset="0"/>
                            </a:rPr>
                            <a:t> 2022</a:t>
                          </a:r>
                          <a:endParaRPr lang="en-US" sz="1400" b="1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163304993"/>
                      </a:ext>
                    </a:extLst>
                  </a:tr>
                  <a:tr h="50419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8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Directed-Planar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Non-negative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func>
                                      <m:funcPr>
                                        <m:ctrl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sSup>
                                          <m:sSupPr>
                                            <m:ctrlPr>
                                              <a:rPr lang="en-US" sz="1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400" b="0" i="0" smtClean="0">
                                                <a:latin typeface="Cambria Math" panose="02040503050406030204" pitchFamily="18" charset="0"/>
                                              </a:rPr>
                                              <m:t>log</m:t>
                                            </m:r>
                                          </m:e>
                                          <m:sup>
                                            <m:r>
                                              <a:rPr lang="en-US" sz="1400" b="0" i="0" smtClean="0"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fName>
                                      <m:e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func>
                                  </m:e>
                                </m:d>
                              </m:oMath>
                            </m:oMathPara>
                          </a14:m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latin typeface="Comic Sans MS" panose="030F0902030302020204" pitchFamily="66" charset="0"/>
                            </a:rPr>
                            <a:t>Emek</a:t>
                          </a:r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, Peleg &amp; </a:t>
                          </a:r>
                          <a:r>
                            <a:rPr lang="en-US" sz="1400" dirty="0" err="1" smtClean="0">
                              <a:latin typeface="Comic Sans MS" panose="030F0902030302020204" pitchFamily="66" charset="0"/>
                            </a:rPr>
                            <a:t>Roditty</a:t>
                          </a:r>
                          <a:r>
                            <a:rPr lang="en-US" sz="1400" dirty="0" smtClean="0">
                              <a:latin typeface="Comic Sans MS" panose="030F0902030302020204" pitchFamily="66" charset="0"/>
                            </a:rPr>
                            <a:t> 2008</a:t>
                          </a:r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73642051"/>
                      </a:ext>
                    </a:extLst>
                  </a:tr>
                  <a:tr h="50419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9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Directed-Planar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Non-negative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func>
                                      <m:funcPr>
                                        <m:ctrl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sSup>
                                          <m:sSupPr>
                                            <m:ctrlPr>
                                              <a:rPr lang="en-US" sz="1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400" b="0" i="0" smtClean="0">
                                                <a:latin typeface="Cambria Math" panose="02040503050406030204" pitchFamily="18" charset="0"/>
                                              </a:rPr>
                                              <m:t>log</m:t>
                                            </m:r>
                                          </m:e>
                                          <m:sup>
                                            <m:r>
                                              <a:rPr lang="en-US" sz="1400" b="0" i="0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fName>
                                      <m:e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func>
                                  </m:e>
                                </m:d>
                              </m:oMath>
                            </m:oMathPara>
                          </a14:m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Klein, </a:t>
                          </a:r>
                          <a:r>
                            <a:rPr lang="en-US" sz="1400" dirty="0" err="1">
                              <a:latin typeface="Comic Sans MS" panose="030F0902030302020204" pitchFamily="66" charset="0"/>
                            </a:rPr>
                            <a:t>Mozes</a:t>
                          </a:r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 &amp; </a:t>
                          </a:r>
                          <a:r>
                            <a:rPr lang="en-US" sz="1400" dirty="0" err="1" smtClean="0">
                              <a:latin typeface="Comic Sans MS" panose="030F0902030302020204" pitchFamily="66" charset="0"/>
                            </a:rPr>
                            <a:t>Weinmann</a:t>
                          </a:r>
                          <a:r>
                            <a:rPr lang="en-US" sz="1400" dirty="0" smtClean="0">
                              <a:latin typeface="Comic Sans MS" panose="030F0902030302020204" pitchFamily="66" charset="0"/>
                            </a:rPr>
                            <a:t> 2009</a:t>
                          </a:r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93937402"/>
                      </a:ext>
                    </a:extLst>
                  </a:tr>
                  <a:tr h="29845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 smtClean="0">
                              <a:latin typeface="Comic Sans MS" panose="030F0902030302020204" pitchFamily="66" charset="0"/>
                            </a:rPr>
                            <a:t>10</a:t>
                          </a:r>
                          <a:endParaRPr lang="en-US" sz="1400" b="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latin typeface="Comic Sans MS" panose="030F0902030302020204" pitchFamily="66" charset="0"/>
                            </a:rPr>
                            <a:t>Directed-Planar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latin typeface="Comic Sans MS" panose="030F0902030302020204" pitchFamily="66" charset="0"/>
                            </a:rPr>
                            <a:t>Non-negative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400" b="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func>
                                      <m:funcPr>
                                        <m:ctrl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400" b="0" i="0" smtClean="0">
                                            <a:latin typeface="Cambria Math" panose="02040503050406030204" pitchFamily="18" charset="0"/>
                                          </a:rPr>
                                          <m:t>log</m:t>
                                        </m:r>
                                      </m:fName>
                                      <m:e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func>
                                  </m:e>
                                </m:d>
                              </m:oMath>
                            </m:oMathPara>
                          </a14:m>
                          <a:endParaRPr lang="en-US" sz="1400" b="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 err="1" smtClean="0">
                              <a:latin typeface="Comic Sans MS" panose="030F0902030302020204" pitchFamily="66" charset="0"/>
                            </a:rPr>
                            <a:t>Wulff</a:t>
                          </a:r>
                          <a:r>
                            <a:rPr lang="en-US" sz="1400" b="0" dirty="0" smtClean="0">
                              <a:latin typeface="Comic Sans MS" panose="030F0902030302020204" pitchFamily="66" charset="0"/>
                            </a:rPr>
                            <a:t>-Nilsen 2010</a:t>
                          </a:r>
                          <a:endParaRPr lang="en-US" sz="1400" b="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20466009"/>
                      </a:ext>
                    </a:extLst>
                  </a:tr>
                  <a:tr h="29845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>
                              <a:latin typeface="Comic Sans MS" panose="030F0902030302020204" pitchFamily="66" charset="0"/>
                            </a:rPr>
                            <a:t>11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>
                              <a:latin typeface="Comic Sans MS" panose="030F0902030302020204" pitchFamily="66" charset="0"/>
                            </a:rPr>
                            <a:t>Directed-Planar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>
                              <a:latin typeface="Comic Sans MS" panose="030F0902030302020204" pitchFamily="66" charset="0"/>
                            </a:rPr>
                            <a:t>Non-negative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400" b="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𝑶</m:t>
                                </m:r>
                                <m:d>
                                  <m:dPr>
                                    <m:ctrlP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  <m:func>
                                      <m:funcPr>
                                        <m:ctrlPr>
                                          <a:rPr lang="en-US" sz="14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a:rPr lang="en-US" sz="1400" b="1" i="0" smtClean="0">
                                            <a:latin typeface="Cambria Math" panose="02040503050406030204" pitchFamily="18" charset="0"/>
                                          </a:rPr>
                                          <m:t>𝐥𝐨𝐠</m:t>
                                        </m:r>
                                      </m:fName>
                                      <m:e>
                                        <m:r>
                                          <a:rPr lang="en-US" sz="1400" b="1" i="1" smtClean="0">
                                            <a:latin typeface="Cambria Math" panose="02040503050406030204" pitchFamily="18" charset="0"/>
                                          </a:rPr>
                                          <m:t>𝒏</m:t>
                                        </m:r>
                                      </m:e>
                                    </m:func>
                                  </m:e>
                                </m:d>
                              </m:oMath>
                            </m:oMathPara>
                          </a14:m>
                          <a:endParaRPr lang="en-US" sz="1400" b="1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 smtClean="0">
                              <a:solidFill>
                                <a:srgbClr val="FF0000"/>
                              </a:solidFill>
                              <a:latin typeface="Comic Sans MS" panose="030F0902030302020204" pitchFamily="66" charset="0"/>
                            </a:rPr>
                            <a:t>C</a:t>
                          </a:r>
                          <a:r>
                            <a:rPr lang="en-US" sz="1400" b="1" dirty="0" smtClean="0">
                              <a:latin typeface="Comic Sans MS" panose="030F0902030302020204" pitchFamily="66" charset="0"/>
                            </a:rPr>
                            <a:t>. </a:t>
                          </a:r>
                          <a:r>
                            <a:rPr lang="en-US" sz="1400" b="1" dirty="0" err="1" smtClean="0">
                              <a:latin typeface="Comic Sans MS" panose="030F0902030302020204" pitchFamily="66" charset="0"/>
                            </a:rPr>
                            <a:t>Nechushtan</a:t>
                          </a:r>
                          <a:r>
                            <a:rPr lang="en-US" sz="1400" b="1" dirty="0" smtClean="0">
                              <a:latin typeface="Comic Sans MS" panose="030F0902030302020204" pitchFamily="66" charset="0"/>
                            </a:rPr>
                            <a:t> 2022</a:t>
                          </a:r>
                          <a:endParaRPr lang="en-US" sz="1400" b="1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7282911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4F92EB74-3843-E049-B26C-A89962692994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2001982" y="1108229"/>
              <a:ext cx="8254317" cy="493608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13559">
                      <a:extLst>
                        <a:ext uri="{9D8B030D-6E8A-4147-A177-3AD203B41FA5}">
                          <a16:colId xmlns:a16="http://schemas.microsoft.com/office/drawing/2014/main" val="2696002904"/>
                        </a:ext>
                      </a:extLst>
                    </a:gridCol>
                    <a:gridCol w="1805940">
                      <a:extLst>
                        <a:ext uri="{9D8B030D-6E8A-4147-A177-3AD203B41FA5}">
                          <a16:colId xmlns:a16="http://schemas.microsoft.com/office/drawing/2014/main" val="2989645726"/>
                        </a:ext>
                      </a:extLst>
                    </a:gridCol>
                    <a:gridCol w="1560622">
                      <a:extLst>
                        <a:ext uri="{9D8B030D-6E8A-4147-A177-3AD203B41FA5}">
                          <a16:colId xmlns:a16="http://schemas.microsoft.com/office/drawing/2014/main" val="3329493265"/>
                        </a:ext>
                      </a:extLst>
                    </a:gridCol>
                    <a:gridCol w="481083">
                      <a:extLst>
                        <a:ext uri="{9D8B030D-6E8A-4147-A177-3AD203B41FA5}">
                          <a16:colId xmlns:a16="http://schemas.microsoft.com/office/drawing/2014/main" val="608195691"/>
                        </a:ext>
                      </a:extLst>
                    </a:gridCol>
                    <a:gridCol w="1781033">
                      <a:extLst>
                        <a:ext uri="{9D8B030D-6E8A-4147-A177-3AD203B41FA5}">
                          <a16:colId xmlns:a16="http://schemas.microsoft.com/office/drawing/2014/main" val="3839855244"/>
                        </a:ext>
                      </a:extLst>
                    </a:gridCol>
                    <a:gridCol w="2212080">
                      <a:extLst>
                        <a:ext uri="{9D8B030D-6E8A-4147-A177-3AD203B41FA5}">
                          <a16:colId xmlns:a16="http://schemas.microsoft.com/office/drawing/2014/main" val="356037130"/>
                        </a:ext>
                      </a:extLst>
                    </a:gridCol>
                  </a:tblGrid>
                  <a:tr h="539263"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73502436"/>
                      </a:ext>
                    </a:extLst>
                  </a:tr>
                  <a:tr h="3060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1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Undirected 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Non-negative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40068" t="-180000" r="-125000" b="-136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Malik et </a:t>
                          </a:r>
                          <a:r>
                            <a:rPr lang="en-US" sz="1400" dirty="0" smtClean="0">
                              <a:latin typeface="Comic Sans MS" panose="030F0902030302020204" pitchFamily="66" charset="0"/>
                            </a:rPr>
                            <a:t>al 89</a:t>
                          </a:r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145925864"/>
                      </a:ext>
                    </a:extLst>
                  </a:tr>
                  <a:tr h="4432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2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Undirected </a:t>
                          </a:r>
                          <a:r>
                            <a:rPr lang="en-US" sz="900" dirty="0">
                              <a:latin typeface="Comic Sans MS" panose="030F0902030302020204" pitchFamily="66" charset="0"/>
                            </a:rPr>
                            <a:t>WORD RAM 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Positive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40068" t="-191781" r="-125000" b="-8342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Nardelli et </a:t>
                          </a:r>
                          <a:r>
                            <a:rPr lang="en-US" sz="1400" dirty="0" smtClean="0">
                              <a:latin typeface="Comic Sans MS" panose="030F0902030302020204" pitchFamily="66" charset="0"/>
                            </a:rPr>
                            <a:t>al 01</a:t>
                          </a:r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9809819"/>
                      </a:ext>
                    </a:extLst>
                  </a:tr>
                  <a:tr h="3113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3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Directed 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Unweighted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40068" t="-417647" r="-125000" b="-1094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latin typeface="Comic Sans MS" panose="030F0902030302020204" pitchFamily="66" charset="0"/>
                            </a:rPr>
                            <a:t>Roditty</a:t>
                          </a:r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 &amp; </a:t>
                          </a:r>
                          <a:r>
                            <a:rPr lang="en-US" sz="1400" dirty="0" smtClean="0">
                              <a:latin typeface="Comic Sans MS" panose="030F0902030302020204" pitchFamily="66" charset="0"/>
                            </a:rPr>
                            <a:t>Zwick 05</a:t>
                          </a:r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71322755"/>
                      </a:ext>
                    </a:extLst>
                  </a:tr>
                  <a:tr h="5194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4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Directed 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Arbitrary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40068" t="-310588" r="-125000" b="-5564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kern="1200" dirty="0" err="1">
                              <a:solidFill>
                                <a:schemeClr val="dk1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Gotthilf</a:t>
                          </a:r>
                          <a:r>
                            <a:rPr lang="en-US" sz="1400" kern="1200" dirty="0">
                              <a:solidFill>
                                <a:schemeClr val="dk1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 &amp; </a:t>
                          </a:r>
                          <a:r>
                            <a:rPr lang="en-US" sz="1400" kern="1200" dirty="0" err="1" smtClean="0">
                              <a:solidFill>
                                <a:schemeClr val="dk1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Lewenstein</a:t>
                          </a:r>
                          <a:r>
                            <a:rPr lang="en-US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 09</a:t>
                          </a:r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980972107"/>
                      </a:ext>
                    </a:extLst>
                  </a:tr>
                  <a:tr h="33350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5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Directed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42023" t="-634545" r="-286381" b="-7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40068" t="-634545" r="-125000" b="-7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kern="1200" dirty="0" err="1">
                              <a:solidFill>
                                <a:schemeClr val="dk1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Weimann</a:t>
                          </a:r>
                          <a:r>
                            <a:rPr lang="en-US" sz="1400" kern="1200" dirty="0">
                              <a:solidFill>
                                <a:schemeClr val="dk1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 &amp; </a:t>
                          </a:r>
                          <a:r>
                            <a:rPr lang="en-US" sz="1400" kern="1200" dirty="0" err="1">
                              <a:solidFill>
                                <a:schemeClr val="dk1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Yuster</a:t>
                          </a:r>
                          <a:r>
                            <a:rPr lang="en-US" sz="1400" kern="1200" dirty="0">
                              <a:solidFill>
                                <a:schemeClr val="dk1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2010</a:t>
                          </a:r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803095060"/>
                      </a:ext>
                    </a:extLst>
                  </a:tr>
                  <a:tr h="5194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latin typeface="Comic Sans MS" panose="030F0902030302020204" pitchFamily="66" charset="0"/>
                            </a:rPr>
                            <a:t>6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latin typeface="Comic Sans MS" panose="030F0902030302020204" pitchFamily="66" charset="0"/>
                            </a:rPr>
                            <a:t>Directed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42023" t="-475294" r="-286381" b="-39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400" b="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40068" t="-475294" r="-125000" b="-39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 err="1">
                              <a:solidFill>
                                <a:schemeClr val="dk1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Vassilevska</a:t>
                          </a:r>
                          <a:r>
                            <a:rPr lang="en-US" sz="1400" b="0" kern="1200" dirty="0">
                              <a:solidFill>
                                <a:schemeClr val="dk1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14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Williams 2011 </a:t>
                          </a:r>
                          <a:endParaRPr lang="en-US" sz="1400" b="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265992758"/>
                      </a:ext>
                    </a:extLst>
                  </a:tr>
                  <a:tr h="31280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>
                              <a:latin typeface="Comic Sans MS" panose="030F0902030302020204" pitchFamily="66" charset="0"/>
                            </a:rPr>
                            <a:t>7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>
                              <a:latin typeface="Comic Sans MS" panose="030F0902030302020204" pitchFamily="66" charset="0"/>
                            </a:rPr>
                            <a:t>Directed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42023" t="-940385" r="-286381" b="-540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400" b="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40068" t="-940385" r="-125000" b="-540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 smtClean="0">
                              <a:solidFill>
                                <a:srgbClr val="FF0000"/>
                              </a:solidFill>
                              <a:latin typeface="Comic Sans MS" panose="030F0902030302020204" pitchFamily="66" charset="0"/>
                            </a:rPr>
                            <a:t>C</a:t>
                          </a:r>
                          <a:r>
                            <a:rPr lang="en-US" sz="1400" b="1" dirty="0" smtClean="0">
                              <a:latin typeface="Comic Sans MS" panose="030F0902030302020204" pitchFamily="66" charset="0"/>
                            </a:rPr>
                            <a:t>. </a:t>
                          </a:r>
                          <a:r>
                            <a:rPr lang="en-US" sz="1400" b="1" dirty="0" err="1" smtClean="0">
                              <a:latin typeface="Comic Sans MS" panose="030F0902030302020204" pitchFamily="66" charset="0"/>
                            </a:rPr>
                            <a:t>Nechushtan</a:t>
                          </a:r>
                          <a:r>
                            <a:rPr lang="en-US" sz="1400" b="1" dirty="0" smtClean="0">
                              <a:latin typeface="Comic Sans MS" panose="030F0902030302020204" pitchFamily="66" charset="0"/>
                            </a:rPr>
                            <a:t> 2022</a:t>
                          </a:r>
                          <a:endParaRPr lang="en-US" sz="1400" b="1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163304993"/>
                      </a:ext>
                    </a:extLst>
                  </a:tr>
                  <a:tr h="5194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8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Directed-Planar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Non-negative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40068" t="-636471" r="-125000" b="-2305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latin typeface="Comic Sans MS" panose="030F0902030302020204" pitchFamily="66" charset="0"/>
                            </a:rPr>
                            <a:t>Emek</a:t>
                          </a:r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, Peleg &amp; </a:t>
                          </a:r>
                          <a:r>
                            <a:rPr lang="en-US" sz="1400" dirty="0" err="1" smtClean="0">
                              <a:latin typeface="Comic Sans MS" panose="030F0902030302020204" pitchFamily="66" charset="0"/>
                            </a:rPr>
                            <a:t>Roditty</a:t>
                          </a:r>
                          <a:r>
                            <a:rPr lang="en-US" sz="1400" dirty="0" smtClean="0">
                              <a:latin typeface="Comic Sans MS" panose="030F0902030302020204" pitchFamily="66" charset="0"/>
                            </a:rPr>
                            <a:t> 2008</a:t>
                          </a:r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73642051"/>
                      </a:ext>
                    </a:extLst>
                  </a:tr>
                  <a:tr h="5194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9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Directed-Planar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Non-negative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40068" t="-736471" r="-125000" b="-1305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Klein, </a:t>
                          </a:r>
                          <a:r>
                            <a:rPr lang="en-US" sz="1400" dirty="0" err="1">
                              <a:latin typeface="Comic Sans MS" panose="030F0902030302020204" pitchFamily="66" charset="0"/>
                            </a:rPr>
                            <a:t>Mozes</a:t>
                          </a:r>
                          <a:r>
                            <a:rPr lang="en-US" sz="1400" dirty="0">
                              <a:latin typeface="Comic Sans MS" panose="030F0902030302020204" pitchFamily="66" charset="0"/>
                            </a:rPr>
                            <a:t> &amp; </a:t>
                          </a:r>
                          <a:r>
                            <a:rPr lang="en-US" sz="1400" dirty="0" err="1" smtClean="0">
                              <a:latin typeface="Comic Sans MS" panose="030F0902030302020204" pitchFamily="66" charset="0"/>
                            </a:rPr>
                            <a:t>Weinmann</a:t>
                          </a:r>
                          <a:r>
                            <a:rPr lang="en-US" sz="1400" dirty="0" smtClean="0">
                              <a:latin typeface="Comic Sans MS" panose="030F0902030302020204" pitchFamily="66" charset="0"/>
                            </a:rPr>
                            <a:t> 2009</a:t>
                          </a:r>
                          <a:endParaRPr lang="en-US" sz="140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93937402"/>
                      </a:ext>
                    </a:extLst>
                  </a:tr>
                  <a:tr h="30607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 smtClean="0">
                              <a:latin typeface="Comic Sans MS" panose="030F0902030302020204" pitchFamily="66" charset="0"/>
                            </a:rPr>
                            <a:t>10</a:t>
                          </a:r>
                          <a:endParaRPr lang="en-US" sz="1400" b="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latin typeface="Comic Sans MS" panose="030F0902030302020204" pitchFamily="66" charset="0"/>
                            </a:rPr>
                            <a:t>Directed-Planar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latin typeface="Comic Sans MS" panose="030F0902030302020204" pitchFamily="66" charset="0"/>
                            </a:rPr>
                            <a:t>Non-negative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400" b="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40068" t="-1394118" r="-125000" b="-1176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 err="1" smtClean="0">
                              <a:latin typeface="Comic Sans MS" panose="030F0902030302020204" pitchFamily="66" charset="0"/>
                            </a:rPr>
                            <a:t>Wulff</a:t>
                          </a:r>
                          <a:r>
                            <a:rPr lang="en-US" sz="1400" b="0" dirty="0" smtClean="0">
                              <a:latin typeface="Comic Sans MS" panose="030F0902030302020204" pitchFamily="66" charset="0"/>
                            </a:rPr>
                            <a:t>-Nilsen 2010</a:t>
                          </a:r>
                          <a:endParaRPr lang="en-US" sz="1400" b="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20466009"/>
                      </a:ext>
                    </a:extLst>
                  </a:tr>
                  <a:tr h="30607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>
                              <a:latin typeface="Comic Sans MS" panose="030F0902030302020204" pitchFamily="66" charset="0"/>
                            </a:rPr>
                            <a:t>11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>
                              <a:latin typeface="Comic Sans MS" panose="030F0902030302020204" pitchFamily="66" charset="0"/>
                            </a:rPr>
                            <a:t>Directed-Planar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>
                              <a:latin typeface="Comic Sans MS" panose="030F0902030302020204" pitchFamily="66" charset="0"/>
                            </a:rPr>
                            <a:t>Non-negative</a:t>
                          </a: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400" b="0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40068" t="-1524000" r="-125000" b="-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 smtClean="0">
                              <a:solidFill>
                                <a:srgbClr val="FF0000"/>
                              </a:solidFill>
                              <a:latin typeface="Comic Sans MS" panose="030F0902030302020204" pitchFamily="66" charset="0"/>
                            </a:rPr>
                            <a:t>C</a:t>
                          </a:r>
                          <a:r>
                            <a:rPr lang="en-US" sz="1400" b="1" dirty="0" smtClean="0">
                              <a:latin typeface="Comic Sans MS" panose="030F0902030302020204" pitchFamily="66" charset="0"/>
                            </a:rPr>
                            <a:t>. </a:t>
                          </a:r>
                          <a:r>
                            <a:rPr lang="en-US" sz="1400" b="1" dirty="0" err="1" smtClean="0">
                              <a:latin typeface="Comic Sans MS" panose="030F0902030302020204" pitchFamily="66" charset="0"/>
                            </a:rPr>
                            <a:t>Nechushtan</a:t>
                          </a:r>
                          <a:r>
                            <a:rPr lang="en-US" sz="1400" b="1" dirty="0" smtClean="0">
                              <a:latin typeface="Comic Sans MS" panose="030F0902030302020204" pitchFamily="66" charset="0"/>
                            </a:rPr>
                            <a:t> 2022</a:t>
                          </a:r>
                          <a:endParaRPr lang="en-US" sz="1400" b="1" dirty="0">
                            <a:latin typeface="Comic Sans MS" panose="030F0902030302020204" pitchFamily="66" charset="0"/>
                          </a:endParaRPr>
                        </a:p>
                      </a:txBody>
                      <a:tcPr marL="92713" marR="92713" marT="46356" marB="463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72829110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0" name="Picture 59">
            <a:extLst>
              <a:ext uri="{FF2B5EF4-FFF2-40B4-BE49-F238E27FC236}">
                <a16:creationId xmlns:a16="http://schemas.microsoft.com/office/drawing/2014/main" id="{9A731CFF-3434-1C40-89C7-EEA8FE994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583" y="923826"/>
            <a:ext cx="917534" cy="91753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E707E81F-EE38-3F4E-B717-C5EC076DC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4230" y="1153984"/>
            <a:ext cx="737937" cy="45072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D80BDB1-551D-E848-A525-81BF7D3898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8378" y="1128528"/>
            <a:ext cx="466650" cy="50813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10F6DA86-1D9A-704F-B5D5-495A8AF5CAA5}"/>
              </a:ext>
            </a:extLst>
          </p:cNvPr>
          <p:cNvGrpSpPr/>
          <p:nvPr/>
        </p:nvGrpSpPr>
        <p:grpSpPr>
          <a:xfrm>
            <a:off x="3036641" y="1122030"/>
            <a:ext cx="489282" cy="514629"/>
            <a:chOff x="1802173" y="1925443"/>
            <a:chExt cx="1349905" cy="1419834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EE11B5F-0053-BD4A-857D-06C02572AAAB}"/>
                </a:ext>
              </a:extLst>
            </p:cNvPr>
            <p:cNvSpPr/>
            <p:nvPr/>
          </p:nvSpPr>
          <p:spPr>
            <a:xfrm>
              <a:off x="1802173" y="2411508"/>
              <a:ext cx="356839" cy="35683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D6B17955-4D9C-9346-99D7-B14FF5689C86}"/>
                </a:ext>
              </a:extLst>
            </p:cNvPr>
            <p:cNvSpPr/>
            <p:nvPr/>
          </p:nvSpPr>
          <p:spPr>
            <a:xfrm>
              <a:off x="2795239" y="1925443"/>
              <a:ext cx="356839" cy="35683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F0576F57-46E9-3548-A83D-EB1D6A06F624}"/>
                </a:ext>
              </a:extLst>
            </p:cNvPr>
            <p:cNvCxnSpPr>
              <a:cxnSpLocks/>
              <a:stCxn id="59" idx="6"/>
              <a:endCxn id="61" idx="2"/>
            </p:cNvCxnSpPr>
            <p:nvPr/>
          </p:nvCxnSpPr>
          <p:spPr>
            <a:xfrm flipV="1">
              <a:off x="2159012" y="2103863"/>
              <a:ext cx="636227" cy="486065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5869E45A-EC01-3A4A-965D-36D620AA1CBC}"/>
                </a:ext>
              </a:extLst>
            </p:cNvPr>
            <p:cNvSpPr/>
            <p:nvPr/>
          </p:nvSpPr>
          <p:spPr>
            <a:xfrm>
              <a:off x="2717966" y="2988438"/>
              <a:ext cx="356839" cy="35683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404A657F-0901-084B-BD00-1AADFAA751E8}"/>
                </a:ext>
              </a:extLst>
            </p:cNvPr>
            <p:cNvCxnSpPr>
              <a:cxnSpLocks/>
              <a:stCxn id="72" idx="1"/>
              <a:endCxn id="59" idx="5"/>
            </p:cNvCxnSpPr>
            <p:nvPr/>
          </p:nvCxnSpPr>
          <p:spPr>
            <a:xfrm flipH="1" flipV="1">
              <a:off x="2106754" y="2716089"/>
              <a:ext cx="663470" cy="32460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277251A9-DEDA-0A4F-A66B-A9683E667FC5}"/>
                </a:ext>
              </a:extLst>
            </p:cNvPr>
            <p:cNvCxnSpPr>
              <a:cxnSpLocks/>
              <a:stCxn id="61" idx="4"/>
              <a:endCxn id="72" idx="0"/>
            </p:cNvCxnSpPr>
            <p:nvPr/>
          </p:nvCxnSpPr>
          <p:spPr>
            <a:xfrm flipH="1">
              <a:off x="2896386" y="2282282"/>
              <a:ext cx="77273" cy="70615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6FD50D9-C4A1-2F4B-A607-4FEE49A906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0015" y="2255760"/>
            <a:ext cx="336406" cy="33640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5AFDC3A-5F38-0B40-AEC0-4F16BE2948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3949" y="2862729"/>
            <a:ext cx="336406" cy="33640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8BEE680-1795-1A4E-AC3D-60591610EB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0015" y="3186794"/>
            <a:ext cx="336406" cy="33640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3236EDA-79E9-FC40-A9CD-3C8A5815C44D}"/>
              </a:ext>
            </a:extLst>
          </p:cNvPr>
          <p:cNvCxnSpPr>
            <a:cxnSpLocks/>
          </p:cNvCxnSpPr>
          <p:nvPr/>
        </p:nvCxnSpPr>
        <p:spPr>
          <a:xfrm>
            <a:off x="5952000" y="1814691"/>
            <a:ext cx="147968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6D2AE0E-C097-304D-9094-2F389A57317F}"/>
              </a:ext>
            </a:extLst>
          </p:cNvPr>
          <p:cNvCxnSpPr>
            <a:cxnSpLocks/>
          </p:cNvCxnSpPr>
          <p:nvPr/>
        </p:nvCxnSpPr>
        <p:spPr>
          <a:xfrm>
            <a:off x="5952000" y="2124935"/>
            <a:ext cx="147968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8C443DB-2FEE-044C-876A-5EB95C0497AA}"/>
              </a:ext>
            </a:extLst>
          </p:cNvPr>
          <p:cNvCxnSpPr>
            <a:cxnSpLocks/>
          </p:cNvCxnSpPr>
          <p:nvPr/>
        </p:nvCxnSpPr>
        <p:spPr>
          <a:xfrm>
            <a:off x="5952000" y="2729091"/>
            <a:ext cx="147968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784933C7-1470-C940-AC09-37CEB6DB42B3}"/>
              </a:ext>
            </a:extLst>
          </p:cNvPr>
          <p:cNvCxnSpPr>
            <a:cxnSpLocks/>
          </p:cNvCxnSpPr>
          <p:nvPr/>
        </p:nvCxnSpPr>
        <p:spPr>
          <a:xfrm>
            <a:off x="5952000" y="3957000"/>
            <a:ext cx="147968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73FFFA9D-C391-704C-9F98-BE4FD7EFDB88}"/>
              </a:ext>
            </a:extLst>
          </p:cNvPr>
          <p:cNvCxnSpPr>
            <a:cxnSpLocks/>
          </p:cNvCxnSpPr>
          <p:nvPr/>
        </p:nvCxnSpPr>
        <p:spPr>
          <a:xfrm>
            <a:off x="5952000" y="4254180"/>
            <a:ext cx="147968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2CF5BE5-4045-2742-A5A6-C8E4B7C59ADB}"/>
              </a:ext>
            </a:extLst>
          </p:cNvPr>
          <p:cNvCxnSpPr>
            <a:cxnSpLocks/>
          </p:cNvCxnSpPr>
          <p:nvPr/>
        </p:nvCxnSpPr>
        <p:spPr>
          <a:xfrm>
            <a:off x="5952000" y="4556921"/>
            <a:ext cx="147968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BC5EA5B-06E0-7A4A-BC6C-3F27B4FE5F74}"/>
              </a:ext>
            </a:extLst>
          </p:cNvPr>
          <p:cNvCxnSpPr>
            <a:cxnSpLocks/>
          </p:cNvCxnSpPr>
          <p:nvPr/>
        </p:nvCxnSpPr>
        <p:spPr>
          <a:xfrm>
            <a:off x="5952000" y="4856573"/>
            <a:ext cx="147968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4BFADE1-C17D-1942-A568-BE02DB0A6A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3472" y="1187447"/>
            <a:ext cx="396219" cy="4123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8BEE680-1795-1A4E-AC3D-60591610EB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7400" y="3581400"/>
            <a:ext cx="318406" cy="31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"/>
    </mc:Choice>
    <mc:Fallback xmlns="">
      <p:transition spd="slow" advTm="176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146D87-BFF8-BF2D-FFA4-677052159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Single-Failure Replacement Paths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5BE0ED1-FE96-2D96-6033-233BF8530F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kumimoji="1" lang="en-US" altLang="zh-CN" dirty="0"/>
                  <a:t>General edge weights</a:t>
                </a:r>
              </a:p>
              <a:p>
                <a:r>
                  <a:rPr kumimoji="1" lang="en-US" altLang="zh-CN" dirty="0"/>
                  <a:t>Trivial algorithm takes cubic time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𝑚𝑛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1" lang="en-US" altLang="zh-CN" dirty="0"/>
              </a:p>
              <a:p>
                <a:r>
                  <a:rPr kumimoji="1" lang="en-US" altLang="zh-CN" dirty="0"/>
                  <a:t>[VW, 2010] showed this is best possible under APSP conjecture</a:t>
                </a:r>
              </a:p>
              <a:p>
                <a:endParaRPr kumimoji="1" lang="en-US" altLang="zh-CN" sz="2000" dirty="0"/>
              </a:p>
              <a:p>
                <a:pPr marL="0" indent="0">
                  <a:buNone/>
                </a:pPr>
                <a:r>
                  <a:rPr kumimoji="1" lang="en-US" altLang="zh-CN" dirty="0"/>
                  <a:t>Unit edge weights</a:t>
                </a:r>
              </a:p>
              <a:p>
                <a:r>
                  <a:rPr kumimoji="1" lang="en-US" altLang="zh-CN" dirty="0"/>
                  <a:t>1F-RP in 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sSup>
                      <m:sSupPr>
                        <m:ctrlP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p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1" lang="en-US" altLang="zh-CN" dirty="0"/>
                  <a:t> time 					[RZ, 2005]</a:t>
                </a:r>
              </a:p>
              <a:p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zh-CN" dirty="0"/>
                  <a:t> is 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optimal</a:t>
                </a:r>
                <a:r>
                  <a:rPr kumimoji="1" lang="en-US" altLang="zh-CN" dirty="0"/>
                  <a:t> under BMM conjecture	[WV, 2021]</a:t>
                </a:r>
              </a:p>
              <a:p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zh-CN" dirty="0"/>
                  <a:t> is generalized to single-source RP 	[</a:t>
                </a:r>
                <a:r>
                  <a:rPr kumimoji="1" lang="en-US" altLang="zh-CN" dirty="0">
                    <a:solidFill>
                      <a:srgbClr val="FF0000"/>
                    </a:solidFill>
                  </a:rPr>
                  <a:t>C</a:t>
                </a:r>
                <a:r>
                  <a:rPr kumimoji="1" lang="en-US" altLang="zh-CN" dirty="0"/>
                  <a:t>M, 2020] 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5BE0ED1-FE96-2D96-6033-233BF8530F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661" r="-1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864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091EED-A7FD-96F8-9878-C5D8495E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Dual-Failure Replacement Paths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2">
                <a:extLst>
                  <a:ext uri="{FF2B5EF4-FFF2-40B4-BE49-F238E27FC236}">
                    <a16:creationId xmlns:a16="http://schemas.microsoft.com/office/drawing/2014/main" id="{E9AD3232-6972-BE07-8909-7FFB97E913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5032375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kumimoji="1" lang="en-US" altLang="zh-CN" dirty="0"/>
                  <a:t>Optimal runtime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kumimoji="1" lang="en-US" altLang="zh-CN" dirty="0"/>
                  <a:t>, tight under APSP conjecture        [VWX, 2022]</a:t>
                </a:r>
              </a:p>
              <a:p>
                <a:r>
                  <a:rPr kumimoji="1" lang="en-US" altLang="zh-CN" dirty="0"/>
                  <a:t>For </a:t>
                </a:r>
                <a:r>
                  <a:rPr kumimoji="1" lang="en-US" altLang="zh-CN" b="1" dirty="0"/>
                  <a:t>small weights</a:t>
                </a:r>
                <a:r>
                  <a:rPr kumimoji="1" lang="en-US" altLang="zh-CN" dirty="0"/>
                  <a:t>, runtime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𝟗𝟏𝟒𝟒</m:t>
                        </m:r>
                      </m:sup>
                    </m:s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kumimoji="1" lang="en-US" altLang="zh-CN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sSup>
                      <m:sSupPr>
                        <m:ctrlPr>
                          <a:rPr kumimoji="1" lang="en-US" altLang="zh-CN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kumimoji="1" lang="en-US" altLang="zh-CN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kumimoji="1" lang="en-US" altLang="zh-CN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CN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8716</m:t>
                        </m:r>
                      </m:sup>
                    </m:sSup>
                  </m:oMath>
                </a14:m>
                <a:r>
                  <a:rPr kumimoji="1" lang="en-US" altLang="zh-CN" dirty="0"/>
                  <a:t> </a:t>
                </a:r>
                <a:br>
                  <a:rPr kumimoji="1" lang="en-US" altLang="zh-CN" dirty="0"/>
                </a:br>
                <a:r>
                  <a:rPr kumimoji="1" lang="en-US" altLang="zh-CN" dirty="0"/>
                  <a:t>using </a:t>
                </a:r>
                <a:r>
                  <a:rPr kumimoji="1" lang="en-US" altLang="zh-CN" b="1" dirty="0">
                    <a:solidFill>
                      <a:srgbClr val="00B0F0"/>
                    </a:solidFill>
                  </a:rPr>
                  <a:t>fast matrix multiplication</a:t>
                </a:r>
                <a:r>
                  <a:rPr kumimoji="1" lang="en-US" altLang="zh-CN" dirty="0"/>
                  <a:t> 				  [VWX, 2022]</a:t>
                </a:r>
              </a:p>
              <a:p>
                <a:r>
                  <a:rPr kumimoji="1" lang="en-US" altLang="zh-CN" b="1" dirty="0">
                    <a:solidFill>
                      <a:srgbClr val="00B0F0"/>
                    </a:solidFill>
                  </a:rPr>
                  <a:t>Combinatorial</a:t>
                </a:r>
                <a:r>
                  <a:rPr kumimoji="1" lang="en-US" altLang="zh-CN" dirty="0"/>
                  <a:t> algorithms needs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≥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kumimoji="1" lang="en-US" altLang="zh-CN" dirty="0"/>
                  <a:t> time </a:t>
                </a:r>
                <a:br>
                  <a:rPr kumimoji="1" lang="en-US" altLang="zh-CN" dirty="0"/>
                </a:br>
                <a:r>
                  <a:rPr kumimoji="1" lang="en-US" altLang="zh-CN" dirty="0"/>
                  <a:t>in </a:t>
                </a:r>
                <a:r>
                  <a:rPr kumimoji="1" lang="en-US" altLang="zh-CN" b="1" dirty="0"/>
                  <a:t>unweighted graphs</a:t>
                </a:r>
                <a:r>
                  <a:rPr kumimoji="1" lang="en-US" altLang="zh-CN" dirty="0"/>
                  <a:t> under BMM conjecture   	  [VWX, 2022]</a:t>
                </a:r>
              </a:p>
              <a:p>
                <a:endParaRPr kumimoji="1" lang="en-US" altLang="zh-CN" dirty="0"/>
              </a:p>
              <a:p>
                <a:pPr marL="0" indent="0">
                  <a:buNone/>
                </a:pPr>
                <a:r>
                  <a:rPr kumimoji="1" lang="en-US" altLang="zh-CN" dirty="0"/>
                  <a:t>Question: Is </a:t>
                </a:r>
                <a:r>
                  <a:rPr kumimoji="1" lang="en-US" altLang="zh-CN" b="1" dirty="0"/>
                  <a:t>FMM</a:t>
                </a:r>
                <a:r>
                  <a:rPr kumimoji="1" lang="en-US" altLang="zh-CN" dirty="0"/>
                  <a:t> necessary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99</m:t>
                        </m:r>
                      </m:sup>
                    </m:sSup>
                  </m:oMath>
                </a14:m>
                <a:r>
                  <a:rPr kumimoji="1" lang="en-US" altLang="zh-CN" dirty="0"/>
                  <a:t> time in </a:t>
                </a:r>
                <a:r>
                  <a:rPr kumimoji="1" lang="en-US" altLang="zh-CN" b="1" dirty="0"/>
                  <a:t>unweighted</a:t>
                </a:r>
                <a:r>
                  <a:rPr kumimoji="1" lang="en-US" altLang="zh-CN" dirty="0"/>
                  <a:t> </a:t>
                </a:r>
                <a:r>
                  <a:rPr kumimoji="1" lang="en-US" altLang="zh-CN" b="1" dirty="0"/>
                  <a:t>graphs</a:t>
                </a:r>
                <a:r>
                  <a:rPr kumimoji="1" lang="en-US" altLang="zh-CN" dirty="0"/>
                  <a:t>?</a:t>
                </a:r>
              </a:p>
            </p:txBody>
          </p:sp>
        </mc:Choice>
        <mc:Fallback xmlns="">
          <p:sp>
            <p:nvSpPr>
              <p:cNvPr id="7" name="内容占位符 2">
                <a:extLst>
                  <a:ext uri="{FF2B5EF4-FFF2-40B4-BE49-F238E27FC236}">
                    <a16:creationId xmlns:a16="http://schemas.microsoft.com/office/drawing/2014/main" id="{E9AD3232-6972-BE07-8909-7FFB97E913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5032375"/>
              </a:xfrm>
              <a:blipFill>
                <a:blip r:embed="rId2"/>
                <a:stretch>
                  <a:fillRect l="-928" t="-1816" r="-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773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1976</TotalTime>
  <Words>2424</Words>
  <Application>Microsoft Office PowerPoint</Application>
  <PresentationFormat>Widescreen</PresentationFormat>
  <Paragraphs>362</Paragraphs>
  <Slides>42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Cambria Math</vt:lpstr>
      <vt:lpstr>Comic Sans MS</vt:lpstr>
      <vt:lpstr>等线</vt:lpstr>
      <vt:lpstr>等线 Light</vt:lpstr>
      <vt:lpstr>Helvetica</vt:lpstr>
      <vt:lpstr>Office 主题​​</vt:lpstr>
      <vt:lpstr>Faster Algorithms for Dual-Failure Replacement Paths</vt:lpstr>
      <vt:lpstr>Emergency Planning</vt:lpstr>
      <vt:lpstr>Emergency Planning</vt:lpstr>
      <vt:lpstr>Emergency Planning</vt:lpstr>
      <vt:lpstr>Emergency Planning</vt:lpstr>
      <vt:lpstr>Replacement Paths</vt:lpstr>
      <vt:lpstr>Prior Work</vt:lpstr>
      <vt:lpstr>Single-Failure Replacement Paths</vt:lpstr>
      <vt:lpstr>Dual-Failure Replacement Paths</vt:lpstr>
      <vt:lpstr>Dual-Failure Replacement Paths</vt:lpstr>
      <vt:lpstr>Today’s plan</vt:lpstr>
      <vt:lpstr>Today’s plan</vt:lpstr>
      <vt:lpstr>Single-Failure RP in Unweighted Digraphs [RZ, 2005]</vt:lpstr>
      <vt:lpstr>Single-Failure RP in Unweighted Digraphs [RZ, 2005]</vt:lpstr>
      <vt:lpstr>Single-Failure RP in Unweighted Digraphs [RZ, 2005]</vt:lpstr>
      <vt:lpstr>Single-Failure RP in Unweighted Digraphs [RZ, 2005]</vt:lpstr>
      <vt:lpstr>Single-Failure RP in Unweighted Digraphs [RZ, 2005]</vt:lpstr>
      <vt:lpstr>Single-Failure RP in Unweighted Digraphs [RZ, 2005]</vt:lpstr>
      <vt:lpstr>Single-Failure RP in Unweighted Digraphs [RZ, 2005]</vt:lpstr>
      <vt:lpstr>Single-Failure RP in Unweighted Digraphs [RZ, 2005]</vt:lpstr>
      <vt:lpstr>Single-Failure RP in Unweighted Digraphs [RZ, 2005]</vt:lpstr>
      <vt:lpstr>Single-Failure RP in Unweighted Digraphs [RZ, 2005]</vt:lpstr>
      <vt:lpstr>Single-Failure RP in Unweighted Digraphs [RZ, 2005]</vt:lpstr>
      <vt:lpstr>Single-Failure RP in Unweighted Digraphs [RZ, 2005]</vt:lpstr>
      <vt:lpstr>Single-Failure RP in Unweighted Digraphs [RZ, 2005]</vt:lpstr>
      <vt:lpstr>Today’s plan</vt:lpstr>
      <vt:lpstr>Dual-Failure RP in Unweighted Digraphs</vt:lpstr>
      <vt:lpstr>Dual-Failure RP in Unweighted Digraphs</vt:lpstr>
      <vt:lpstr>Dual-Failure RP in Unweighted Digraphs</vt:lpstr>
      <vt:lpstr>Dual-Failure RP in Unweighted Digraphs</vt:lpstr>
      <vt:lpstr>Dual-Failure RP in Unweighted Digraphs</vt:lpstr>
      <vt:lpstr>Dual-Failure RP in Unweighted Digraphs</vt:lpstr>
      <vt:lpstr>Dual-Failure RP in Unweighted Digraphs</vt:lpstr>
      <vt:lpstr>Dual-Failure RP in Unweighted Digraphs</vt:lpstr>
      <vt:lpstr>Dual-Failure RP in Unweighted Digraphs</vt:lpstr>
      <vt:lpstr>Dual-Failure RP in Unweighted Digraphs</vt:lpstr>
      <vt:lpstr>Dual-Failure RP in Unweighted Digraphs</vt:lpstr>
      <vt:lpstr>Dual-Failure RP in Unweighted Digraphs</vt:lpstr>
      <vt:lpstr>Dual-Failure RP in Unweighted Digraphs</vt:lpstr>
      <vt:lpstr>Today’s plan</vt:lpstr>
      <vt:lpstr>Dual-Failure RP in Unweighted Digraphs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Faster Algorithms for Dual-Failure Replacement Paths</dc:title>
  <dc:creator>天翼 张</dc:creator>
  <cp:lastModifiedBy>shiri</cp:lastModifiedBy>
  <cp:revision>317</cp:revision>
  <dcterms:created xsi:type="dcterms:W3CDTF">2024-05-26T01:13:14Z</dcterms:created>
  <dcterms:modified xsi:type="dcterms:W3CDTF">2024-07-10T05:02:52Z</dcterms:modified>
</cp:coreProperties>
</file>